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2" r:id="rId14"/>
    <p:sldId id="283" r:id="rId15"/>
    <p:sldId id="267" r:id="rId16"/>
    <p:sldId id="276" r:id="rId17"/>
    <p:sldId id="273" r:id="rId18"/>
    <p:sldId id="274" r:id="rId19"/>
    <p:sldId id="288" r:id="rId20"/>
    <p:sldId id="289" r:id="rId21"/>
    <p:sldId id="277" r:id="rId22"/>
    <p:sldId id="285" r:id="rId23"/>
    <p:sldId id="286" r:id="rId24"/>
    <p:sldId id="287" r:id="rId25"/>
    <p:sldId id="268" r:id="rId26"/>
    <p:sldId id="284" r:id="rId27"/>
    <p:sldId id="271" r:id="rId28"/>
    <p:sldId id="272" r:id="rId29"/>
    <p:sldId id="278" r:id="rId30"/>
    <p:sldId id="290" r:id="rId31"/>
    <p:sldId id="269" r:id="rId32"/>
    <p:sldId id="279" r:id="rId33"/>
    <p:sldId id="280" r:id="rId34"/>
    <p:sldId id="293" r:id="rId35"/>
    <p:sldId id="294" r:id="rId36"/>
    <p:sldId id="295" r:id="rId37"/>
    <p:sldId id="270" r:id="rId38"/>
    <p:sldId id="292" r:id="rId39"/>
    <p:sldId id="296" r:id="rId40"/>
    <p:sldId id="29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2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379AB-7C66-2473-1EC8-92ED4E589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0CD3E-C667-BE2B-FEC7-2BB557478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810B8-A98B-88C4-7DC0-6818D456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FB5B1-D118-AFB2-CE19-2E51045D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0CC40-A890-0461-A822-363AC4AE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73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A468-8CB5-CE4D-1E2E-FB381FFE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13465-B1D6-E1D7-9BFC-23F7E2ADA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DA205-93AD-EC0C-AD23-952F98D83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7474C-8294-C603-BED1-D39ADCE81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DC021-ABDE-D445-B2F0-4533F133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81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B1720-3549-4C50-1988-A88F95249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37FE6-2CF6-A6CA-60D5-80A379431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29F7D-FBAA-57DB-3DBF-E1072BEE5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E5459-6EE4-8257-24D5-36B08A4B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E633B-BB7A-F8F8-635C-223C126F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89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6FB4-908A-3958-9760-FB520C36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1FE8-771C-7B0C-6832-C1CEAE64C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E00DE-276E-867F-A6D3-7ED65DAF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D2D0D-90EA-6C85-C29D-000DDC68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6FEC3-F367-A5B1-93FB-2B59BBEC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85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047D3-E7B4-7548-FF36-EFE5F9A2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6AE19-02DB-F915-B3EA-275BC02FA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67263-3FC5-915E-233E-378C04E4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05452-CCA1-0D06-2DFE-7AA9F54D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E22F2-13B9-F42F-041A-30D15425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193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0A01-8B0F-571E-D195-D9D869F7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BC89-099C-4500-1D6A-1A88074AA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4190C-325D-F3C0-62BC-02691F3F9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29BA6-BC85-36B5-D10A-C3D4D0732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2E3EF-BF63-75A0-8371-2DF332F7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8331-068A-DB5E-FA2C-DA9158AE7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77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983E-788E-D849-EB02-EB9E74A0F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24836-A4F4-8999-146D-36190493D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DC6DE-E6B1-B772-74EB-7A0AACE13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AEE20-0110-77E7-F2DA-59E2F14BC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58031-56F2-7067-CFFC-19207D1D4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DB5ECA-5261-4AF6-8CDF-1CDBFA22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7F6AC-8468-6957-A434-1B47841EF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57B82-FF01-A2A4-CB43-F60DDAE8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47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63C6-588D-3BA0-7BDB-2A0045CF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EBC0D-63B4-C9CF-A385-77661BD7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1C0E0-CCAE-BFC4-B9C5-1E2D123D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01CC0-DCBC-AAEF-09D5-022232EE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0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F47A2-D177-30BF-6BCC-FE7B3F5E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E796A-C1C3-DBFF-F07B-15BA3E92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A8D83-67A8-1910-62E0-54A58C85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38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E6C3-195A-19BB-9858-B4217D698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2EA37-B409-5797-9045-D6243A047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976B1-AB01-8827-1E8D-0C99EC4F3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B6423-47DD-6AEC-8FAF-D2B5E6A9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145B9-9E39-4836-D689-7CDABFB5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56A53-0E50-7ABB-AE11-AF217C57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390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A5912-B49F-8B74-825B-139E3FE3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D6ADA-01B1-08D0-B42D-26A508391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B8A6F-46D3-C001-B484-DF3894D59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3A26E-C926-79FD-FF66-386020352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34223-3278-6C9C-F391-EE7EFA97A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ED9A1-8357-8910-3990-F114C6456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21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0CCEE-B73F-4833-EEFF-35ACBE3EB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35EFA-25E9-D47A-661D-DCBDCEB75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3E7EF-396D-E687-27BD-ADE48BDA8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EFAC1-8022-4979-BBCC-CA5CEFD09559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B7E29-4595-1FFB-72EB-80E3DACA1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010AB-2AF7-ED8B-5743-3C7B819E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565A4-1F70-4505-8DAF-B264E52BB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55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p-algorithms.com/graph/all-pair-shortest-path-floyd-warshall.html" TargetMode="External"/><Relationship Id="rId2" Type="http://schemas.openxmlformats.org/officeDocument/2006/relationships/hyperlink" Target="https://www.geeksforgeeks.org/dijkstras-shortest-path-algorithm-greedy-algo-7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eeksforgeeks.org/0-1-knapsack-problem-dp-1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45FF-4373-67B3-AC2D-E8522AA8FB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Book Antiqua" panose="02040602050305030304" pitchFamily="18" charset="0"/>
              </a:rPr>
              <a:t>OPTIMIZING DELIVERY ROUTES FOR COST EFFECTIVE  AND EFFICIENT PACKAGE DELIVERY</a:t>
            </a:r>
            <a:br>
              <a:rPr lang="en-US" sz="5400" dirty="0">
                <a:latin typeface="Book Antiqua" panose="02040602050305030304" pitchFamily="18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4BC379-56B1-3E70-5E40-91003D984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27718"/>
            <a:ext cx="9144000" cy="1655762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>
                <a:latin typeface="Book Antiqua" panose="02040602050305030304" pitchFamily="18" charset="0"/>
              </a:rPr>
              <a:t>DESIGN AND ANALYSIS OF ALGORITHMS – CBS 3003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r>
              <a:rPr lang="en-US" b="1" dirty="0">
                <a:latin typeface="Book Antiqua" panose="02040602050305030304" pitchFamily="18" charset="0"/>
              </a:rPr>
              <a:t>Presented By:</a:t>
            </a:r>
          </a:p>
          <a:p>
            <a:r>
              <a:rPr lang="en-US" dirty="0">
                <a:latin typeface="Book Antiqua" panose="02040602050305030304" pitchFamily="18" charset="0"/>
              </a:rPr>
              <a:t>Anvesha Churi </a:t>
            </a:r>
          </a:p>
          <a:p>
            <a:r>
              <a:rPr lang="en-US" dirty="0">
                <a:latin typeface="Book Antiqua" panose="02040602050305030304" pitchFamily="18" charset="0"/>
              </a:rPr>
              <a:t>Pratyush Dubey</a:t>
            </a:r>
          </a:p>
        </p:txBody>
      </p:sp>
    </p:spTree>
    <p:extLst>
      <p:ext uri="{BB962C8B-B14F-4D97-AF65-F5344CB8AC3E}">
        <p14:creationId xmlns:p14="http://schemas.microsoft.com/office/powerpoint/2010/main" val="2150598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6C99-0B2B-6591-00BB-A0CE33E18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1F02E3E-1227-70ED-AB9F-274A1F67DD80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Greedy Knapsack Algorithm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FA7F9-4721-7F7E-843C-8DEDA1439FD8}"/>
              </a:ext>
            </a:extLst>
          </p:cNvPr>
          <p:cNvSpPr txBox="1"/>
          <p:nvPr/>
        </p:nvSpPr>
        <p:spPr>
          <a:xfrm>
            <a:off x="590204" y="1529542"/>
            <a:ext cx="108065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Pseudocode</a:t>
            </a:r>
            <a:r>
              <a:rPr lang="en-IN" sz="2400" dirty="0"/>
              <a:t>:</a:t>
            </a:r>
            <a:br>
              <a:rPr lang="en-IN" dirty="0"/>
            </a:br>
            <a:br>
              <a:rPr lang="en-IN" dirty="0"/>
            </a:br>
            <a:r>
              <a:rPr lang="en-US" dirty="0">
                <a:latin typeface="Consolas" panose="020B0609020204030204" pitchFamily="49" charset="0"/>
              </a:rPr>
              <a:t>function </a:t>
            </a:r>
            <a:r>
              <a:rPr lang="en-US" dirty="0" err="1">
                <a:latin typeface="Consolas" panose="020B0609020204030204" pitchFamily="49" charset="0"/>
              </a:rPr>
              <a:t>greedyKnapsack</a:t>
            </a:r>
            <a:r>
              <a:rPr lang="en-US" dirty="0">
                <a:latin typeface="Consolas" panose="020B0609020204030204" pitchFamily="49" charset="0"/>
              </a:rPr>
              <a:t>(items, capacity):</a:t>
            </a:r>
          </a:p>
          <a:p>
            <a:r>
              <a:rPr lang="en-US" dirty="0">
                <a:latin typeface="Consolas" panose="020B0609020204030204" pitchFamily="49" charset="0"/>
              </a:rPr>
              <a:t>    // Sort items by value-to-weight ratio in descending order</a:t>
            </a:r>
          </a:p>
          <a:p>
            <a:r>
              <a:rPr lang="en-US" dirty="0">
                <a:latin typeface="Consolas" panose="020B0609020204030204" pitchFamily="49" charset="0"/>
              </a:rPr>
              <a:t>    sort items by (</a:t>
            </a:r>
            <a:r>
              <a:rPr lang="en-US" dirty="0" err="1">
                <a:latin typeface="Consolas" panose="020B0609020204030204" pitchFamily="49" charset="0"/>
              </a:rPr>
              <a:t>item.value</a:t>
            </a:r>
            <a:r>
              <a:rPr lang="en-US" dirty="0">
                <a:latin typeface="Consolas" panose="020B0609020204030204" pitchFamily="49" charset="0"/>
              </a:rPr>
              <a:t> / </a:t>
            </a:r>
            <a:r>
              <a:rPr lang="en-US" dirty="0" err="1">
                <a:latin typeface="Consolas" panose="020B0609020204030204" pitchFamily="49" charset="0"/>
              </a:rPr>
              <a:t>item.weight</a:t>
            </a:r>
            <a:r>
              <a:rPr lang="en-US" dirty="0">
                <a:latin typeface="Consolas" panose="020B0609020204030204" pitchFamily="49" charset="0"/>
              </a:rPr>
              <a:t>) in descending order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</a:rPr>
              <a:t>    result = empty list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</a:rPr>
              <a:t>    for each item in items:</a:t>
            </a:r>
          </a:p>
          <a:p>
            <a:r>
              <a:rPr lang="en-US" dirty="0">
                <a:latin typeface="Consolas" panose="020B0609020204030204" pitchFamily="49" charset="0"/>
              </a:rPr>
              <a:t>        if </a:t>
            </a:r>
            <a:r>
              <a:rPr lang="en-US" dirty="0" err="1">
                <a:latin typeface="Consolas" panose="020B0609020204030204" pitchFamily="49" charset="0"/>
              </a:rPr>
              <a:t>item.weight</a:t>
            </a:r>
            <a:r>
              <a:rPr lang="en-US" dirty="0">
                <a:latin typeface="Consolas" panose="020B0609020204030204" pitchFamily="49" charset="0"/>
              </a:rPr>
              <a:t> &lt;= capacity: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add item to result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capacity -= </a:t>
            </a:r>
            <a:r>
              <a:rPr lang="en-US" dirty="0" err="1">
                <a:latin typeface="Consolas" panose="020B0609020204030204" pitchFamily="49" charset="0"/>
              </a:rPr>
              <a:t>item.weight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</a:rPr>
              <a:t>    return result</a:t>
            </a:r>
          </a:p>
        </p:txBody>
      </p:sp>
    </p:spTree>
    <p:extLst>
      <p:ext uri="{BB962C8B-B14F-4D97-AF65-F5344CB8AC3E}">
        <p14:creationId xmlns:p14="http://schemas.microsoft.com/office/powerpoint/2010/main" val="513734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E820-DB77-F867-E0E1-386794F1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C22E1F-344B-3026-92B2-19C2F18D3B5F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Georgia" panose="02040502050405020303" pitchFamily="18" charset="0"/>
              </a:rPr>
              <a:t>Dijkstra's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C9014-3676-F943-4A46-DB02A7258C8A}"/>
                  </a:ext>
                </a:extLst>
              </p:cNvPr>
              <p:cNvSpPr txBox="1"/>
              <p:nvPr/>
            </p:nvSpPr>
            <p:spPr>
              <a:xfrm>
                <a:off x="590204" y="1529542"/>
                <a:ext cx="10806545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Purpose</a:t>
                </a:r>
                <a:r>
                  <a:rPr lang="en-US" sz="2400" dirty="0"/>
                  <a:t>: Find shortest path between specific nodes during route execution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IN" sz="2400" b="1" dirty="0"/>
                  <a:t>Why Chosen</a:t>
                </a:r>
                <a:r>
                  <a:rPr lang="en-IN" sz="2400" dirty="0"/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Efficient for single-source shortest path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with priority queue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Works well with positive weights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be modified for real-time updates</a:t>
                </a:r>
              </a:p>
              <a:p>
                <a:endParaRPr lang="en-IN" sz="2400" dirty="0"/>
              </a:p>
              <a:p>
                <a:r>
                  <a:rPr lang="en-IN" sz="2400" b="1" dirty="0"/>
                  <a:t>Alternative Options</a:t>
                </a:r>
                <a:r>
                  <a:rPr lang="en-IN" sz="2400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A* Algorithm (requires heuristic)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Bellman-Ford (handles negative edges but slower)</a:t>
                </a:r>
              </a:p>
              <a:p>
                <a:endParaRPr lang="en-IN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BC9014-3676-F943-4A46-DB02A7258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04" y="1529542"/>
                <a:ext cx="10806545" cy="4431983"/>
              </a:xfrm>
              <a:prstGeom prst="rect">
                <a:avLst/>
              </a:prstGeom>
              <a:blipFill>
                <a:blip r:embed="rId2"/>
                <a:stretch>
                  <a:fillRect l="-902" t="-11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65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21309-497E-512B-8241-331219352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BF16B81-4CC0-EB25-E2AA-1F0A5C04C875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Dijkstra’s Algorithm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1CF5F-30A7-E705-6B41-C9C668DBA638}"/>
              </a:ext>
            </a:extLst>
          </p:cNvPr>
          <p:cNvSpPr txBox="1"/>
          <p:nvPr/>
        </p:nvSpPr>
        <p:spPr>
          <a:xfrm>
            <a:off x="590204" y="1529542"/>
            <a:ext cx="108065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Pseudocode</a:t>
            </a:r>
            <a:r>
              <a:rPr lang="en-IN" sz="2400" dirty="0"/>
              <a:t>:</a:t>
            </a:r>
            <a:br>
              <a:rPr lang="en-IN" dirty="0"/>
            </a:br>
            <a:br>
              <a:rPr lang="en-IN" dirty="0"/>
            </a:br>
            <a:r>
              <a:rPr lang="en-US" dirty="0">
                <a:latin typeface="Consolas" panose="020B0609020204030204" pitchFamily="49" charset="0"/>
              </a:rPr>
              <a:t>function </a:t>
            </a:r>
            <a:r>
              <a:rPr lang="en-US" dirty="0" err="1">
                <a:latin typeface="Consolas" panose="020B0609020204030204" pitchFamily="49" charset="0"/>
              </a:rPr>
              <a:t>dijkstra</a:t>
            </a:r>
            <a:r>
              <a:rPr lang="en-US" dirty="0">
                <a:latin typeface="Consolas" panose="020B0609020204030204" pitchFamily="49" charset="0"/>
              </a:rPr>
              <a:t>(graph, source, target):</a:t>
            </a:r>
          </a:p>
          <a:p>
            <a:r>
              <a:rPr lang="en-US" dirty="0">
                <a:latin typeface="Consolas" panose="020B0609020204030204" pitchFamily="49" charset="0"/>
              </a:rPr>
              <a:t>    initialize distances[] to infinity</a:t>
            </a:r>
          </a:p>
          <a:p>
            <a:r>
              <a:rPr lang="en-US" dirty="0">
                <a:latin typeface="Consolas" panose="020B0609020204030204" pitchFamily="49" charset="0"/>
              </a:rPr>
              <a:t>    distances[source] = 0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priority_queue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pq</a:t>
            </a:r>
            <a:r>
              <a:rPr lang="en-US" dirty="0">
                <a:latin typeface="Consolas" panose="020B0609020204030204" pitchFamily="49" charset="0"/>
              </a:rPr>
              <a:t>  // min heap implementation at backend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pq.push</a:t>
            </a:r>
            <a:r>
              <a:rPr lang="en-US" dirty="0">
                <a:latin typeface="Consolas" panose="020B0609020204030204" pitchFamily="49" charset="0"/>
              </a:rPr>
              <a:t>((0, source))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</a:rPr>
              <a:t>    while </a:t>
            </a:r>
            <a:r>
              <a:rPr lang="en-US" dirty="0" err="1">
                <a:latin typeface="Consolas" panose="020B0609020204030204" pitchFamily="49" charset="0"/>
              </a:rPr>
              <a:t>pq</a:t>
            </a:r>
            <a:r>
              <a:rPr lang="en-US" dirty="0">
                <a:latin typeface="Consolas" panose="020B0609020204030204" pitchFamily="49" charset="0"/>
              </a:rPr>
              <a:t> not empty:</a:t>
            </a:r>
          </a:p>
          <a:p>
            <a:r>
              <a:rPr lang="en-US" dirty="0">
                <a:latin typeface="Consolas" panose="020B0609020204030204" pitchFamily="49" charset="0"/>
              </a:rPr>
              <a:t>        current = </a:t>
            </a:r>
            <a:r>
              <a:rPr lang="en-US" dirty="0" err="1">
                <a:latin typeface="Consolas" panose="020B0609020204030204" pitchFamily="49" charset="0"/>
              </a:rPr>
              <a:t>pq.pop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    for each neighbor of current: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if </a:t>
            </a:r>
            <a:r>
              <a:rPr lang="en-US" dirty="0" err="1">
                <a:latin typeface="Consolas" panose="020B0609020204030204" pitchFamily="49" charset="0"/>
              </a:rPr>
              <a:t>new_distance</a:t>
            </a:r>
            <a:r>
              <a:rPr lang="en-US" dirty="0">
                <a:latin typeface="Consolas" panose="020B0609020204030204" pitchFamily="49" charset="0"/>
              </a:rPr>
              <a:t> &lt; distances[neighbor]: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distances[neighbor] = </a:t>
            </a:r>
            <a:r>
              <a:rPr lang="en-US" dirty="0" err="1">
                <a:latin typeface="Consolas" panose="020B0609020204030204" pitchFamily="49" charset="0"/>
              </a:rPr>
              <a:t>new_distance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</a:rPr>
              <a:t>pq.push</a:t>
            </a:r>
            <a:r>
              <a:rPr lang="en-US" dirty="0">
                <a:latin typeface="Consolas" panose="020B0609020204030204" pitchFamily="49" charset="0"/>
              </a:rPr>
              <a:t>((</a:t>
            </a:r>
            <a:r>
              <a:rPr lang="en-US" dirty="0" err="1">
                <a:latin typeface="Consolas" panose="020B0609020204030204" pitchFamily="49" charset="0"/>
              </a:rPr>
              <a:t>new_distance</a:t>
            </a:r>
            <a:r>
              <a:rPr lang="en-US" dirty="0">
                <a:latin typeface="Consolas" panose="020B0609020204030204" pitchFamily="49" charset="0"/>
              </a:rPr>
              <a:t>, neighbor))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40BFA-2B27-0EA1-366A-8BC104121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B0CF8B-FDAC-1050-58A1-1BEA89D67A0B}"/>
              </a:ext>
            </a:extLst>
          </p:cNvPr>
          <p:cNvSpPr txBox="1"/>
          <p:nvPr/>
        </p:nvSpPr>
        <p:spPr>
          <a:xfrm>
            <a:off x="3358342" y="3175462"/>
            <a:ext cx="533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System Components</a:t>
            </a:r>
            <a:endParaRPr lang="en-IN" sz="4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34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E99C0-0B5A-08C4-F29B-8DB15F29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B23248A-966C-1563-D1AD-65AB6CBC4C34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System Components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E95BC-5524-B725-690A-B736D65949A9}"/>
              </a:ext>
            </a:extLst>
          </p:cNvPr>
          <p:cNvSpPr txBox="1"/>
          <p:nvPr/>
        </p:nvSpPr>
        <p:spPr>
          <a:xfrm>
            <a:off x="590204" y="1529542"/>
            <a:ext cx="10806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Warehouse 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Package Loading </a:t>
            </a:r>
            <a:br>
              <a:rPr lang="en-US" sz="2800" dirty="0">
                <a:latin typeface="Georgia" panose="02040502050405020303" pitchFamily="18" charset="0"/>
              </a:rPr>
            </a:br>
            <a:r>
              <a:rPr lang="en-US" sz="2800" dirty="0">
                <a:latin typeface="Georgia" panose="02040502050405020303" pitchFamily="18" charset="0"/>
              </a:rPr>
              <a:t>Optimization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Route Planning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Fuel Management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Path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ACF1A-1600-62C4-F6ED-FED9CFFC0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94361"/>
            <a:ext cx="4149047" cy="57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1B08F-D41E-D6F5-5C9E-60C28410A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A400B5-6240-42DB-371A-9BD4EDC130CC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Warehouse Selection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D4F33-23CE-4D05-A955-CD573699BB2A}"/>
              </a:ext>
            </a:extLst>
          </p:cNvPr>
          <p:cNvSpPr txBox="1"/>
          <p:nvPr/>
        </p:nvSpPr>
        <p:spPr>
          <a:xfrm>
            <a:off x="590205" y="1529542"/>
            <a:ext cx="47798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Purpose: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Determine the most efficient starting warehouse for a set of deliveries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Balance load across multiple warehouses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Minimize initial travel distance</a:t>
            </a:r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B2084-732A-085B-9DD2-54C0C0F9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003" y="702425"/>
            <a:ext cx="3656965" cy="54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89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C309F-9D7B-D7D0-8916-702C8492F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29D791-3257-B2F7-938C-89108142A78A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Warehouse Selection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6CFF3-4AA8-BD57-7708-4F67610DD5ED}"/>
              </a:ext>
            </a:extLst>
          </p:cNvPr>
          <p:cNvSpPr txBox="1"/>
          <p:nvPr/>
        </p:nvSpPr>
        <p:spPr>
          <a:xfrm>
            <a:off x="382387" y="1429789"/>
            <a:ext cx="55057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int </a:t>
            </a:r>
            <a:r>
              <a:rPr lang="en-US" sz="1400" dirty="0" err="1">
                <a:latin typeface="Consolas" panose="020B0609020204030204" pitchFamily="49" charset="0"/>
              </a:rPr>
              <a:t>wareHouseSelection</a:t>
            </a:r>
            <a:r>
              <a:rPr lang="en-US" sz="1400" dirty="0">
                <a:latin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</a:rPr>
              <a:t>vectorpair</a:t>
            </a:r>
            <a:r>
              <a:rPr lang="en-US" sz="1400" dirty="0">
                <a:latin typeface="Consolas" panose="020B0609020204030204" pitchFamily="49" charset="0"/>
              </a:rPr>
              <a:t>&lt;int, int&gt;&gt; List)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vector&lt;pair&lt;int, int&gt;&gt; data;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// Calculate distances to warehouses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for (auto&amp; item : List)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int mini = INT_MAX;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int </a:t>
            </a:r>
            <a:r>
              <a:rPr lang="en-US" sz="1400" dirty="0" err="1">
                <a:latin typeface="Consolas" panose="020B0609020204030204" pitchFamily="49" charset="0"/>
              </a:rPr>
              <a:t>selectedWarehouse</a:t>
            </a:r>
            <a:r>
              <a:rPr lang="en-US" sz="1400" dirty="0">
                <a:latin typeface="Consolas" panose="020B0609020204030204" pitchFamily="49" charset="0"/>
              </a:rPr>
              <a:t> = -1;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for (int </a:t>
            </a:r>
            <a:r>
              <a:rPr lang="en-US" sz="1400" dirty="0" err="1">
                <a:latin typeface="Consolas" panose="020B0609020204030204" pitchFamily="49" charset="0"/>
              </a:rPr>
              <a:t>wareHouse</a:t>
            </a:r>
            <a:r>
              <a:rPr lang="en-US" sz="1400" dirty="0">
                <a:latin typeface="Consolas" panose="020B0609020204030204" pitchFamily="49" charset="0"/>
              </a:rPr>
              <a:t> : </a:t>
            </a:r>
            <a:r>
              <a:rPr lang="en-US" sz="1400" dirty="0" err="1">
                <a:latin typeface="Consolas" panose="020B0609020204030204" pitchFamily="49" charset="0"/>
              </a:rPr>
              <a:t>wareHouses</a:t>
            </a:r>
            <a:r>
              <a:rPr lang="en-US" sz="14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if (</a:t>
            </a:r>
            <a:r>
              <a:rPr lang="en-US" sz="1400" dirty="0" err="1">
                <a:latin typeface="Consolas" panose="020B0609020204030204" pitchFamily="49" charset="0"/>
              </a:rPr>
              <a:t>dist</a:t>
            </a:r>
            <a:r>
              <a:rPr lang="en-US" sz="1400" dirty="0">
                <a:latin typeface="Consolas" panose="020B0609020204030204" pitchFamily="49" charset="0"/>
              </a:rPr>
              <a:t>[</a:t>
            </a:r>
            <a:r>
              <a:rPr lang="en-US" sz="1400" dirty="0" err="1">
                <a:latin typeface="Consolas" panose="020B0609020204030204" pitchFamily="49" charset="0"/>
              </a:rPr>
              <a:t>wareHouse</a:t>
            </a:r>
            <a:r>
              <a:rPr lang="en-US" sz="1400" dirty="0">
                <a:latin typeface="Consolas" panose="020B0609020204030204" pitchFamily="49" charset="0"/>
              </a:rPr>
              <a:t>][</a:t>
            </a:r>
            <a:r>
              <a:rPr lang="en-US" sz="1400" dirty="0" err="1">
                <a:latin typeface="Consolas" panose="020B0609020204030204" pitchFamily="49" charset="0"/>
              </a:rPr>
              <a:t>item.first</a:t>
            </a:r>
            <a:r>
              <a:rPr lang="en-US" sz="1400" dirty="0">
                <a:latin typeface="Consolas" panose="020B0609020204030204" pitchFamily="49" charset="0"/>
              </a:rPr>
              <a:t>] &lt; mini)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mini = </a:t>
            </a:r>
            <a:r>
              <a:rPr lang="en-US" sz="1400" dirty="0" err="1">
                <a:latin typeface="Consolas" panose="020B0609020204030204" pitchFamily="49" charset="0"/>
              </a:rPr>
              <a:t>dist</a:t>
            </a:r>
            <a:r>
              <a:rPr lang="en-US" sz="1400" dirty="0">
                <a:latin typeface="Consolas" panose="020B0609020204030204" pitchFamily="49" charset="0"/>
              </a:rPr>
              <a:t>[</a:t>
            </a:r>
            <a:r>
              <a:rPr lang="en-US" sz="1400" dirty="0" err="1">
                <a:latin typeface="Consolas" panose="020B0609020204030204" pitchFamily="49" charset="0"/>
              </a:rPr>
              <a:t>wareHouse</a:t>
            </a:r>
            <a:r>
              <a:rPr lang="en-US" sz="1400" dirty="0">
                <a:latin typeface="Consolas" panose="020B0609020204030204" pitchFamily="49" charset="0"/>
              </a:rPr>
              <a:t>][</a:t>
            </a:r>
            <a:r>
              <a:rPr lang="en-US" sz="1400" dirty="0" err="1">
                <a:latin typeface="Consolas" panose="020B0609020204030204" pitchFamily="49" charset="0"/>
              </a:rPr>
              <a:t>item.first</a:t>
            </a:r>
            <a:r>
              <a:rPr lang="en-US" sz="14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latin typeface="Consolas" panose="020B0609020204030204" pitchFamily="49" charset="0"/>
              </a:rPr>
              <a:t>selectedWarehouse</a:t>
            </a:r>
            <a:r>
              <a:rPr lang="en-US" sz="1400" dirty="0">
                <a:latin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</a:rPr>
              <a:t>wareHouse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</a:rPr>
              <a:t>data.push_back</a:t>
            </a:r>
            <a:r>
              <a:rPr lang="en-US" sz="1400" dirty="0">
                <a:latin typeface="Consolas" panose="020B0609020204030204" pitchFamily="49" charset="0"/>
              </a:rPr>
              <a:t>({</a:t>
            </a:r>
            <a:r>
              <a:rPr lang="en-US" sz="1400" dirty="0" err="1">
                <a:latin typeface="Consolas" panose="020B0609020204030204" pitchFamily="49" charset="0"/>
              </a:rPr>
              <a:t>selectedWarehouse</a:t>
            </a:r>
            <a:r>
              <a:rPr lang="en-US" sz="1400" dirty="0">
                <a:latin typeface="Consolas" panose="020B0609020204030204" pitchFamily="49" charset="0"/>
              </a:rPr>
              <a:t>, mini});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819A7D-BBBC-CFA7-07DA-64E0F8CE1B21}"/>
              </a:ext>
            </a:extLst>
          </p:cNvPr>
          <p:cNvSpPr txBox="1"/>
          <p:nvPr/>
        </p:nvSpPr>
        <p:spPr>
          <a:xfrm>
            <a:off x="6303819" y="1397674"/>
            <a:ext cx="57496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// Count and select optimal warehouse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vector&lt;int&gt; counters(V, 0);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for (auto&amp; item : data)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counters[</a:t>
            </a:r>
            <a:r>
              <a:rPr lang="en-US" sz="1600" dirty="0" err="1">
                <a:latin typeface="Consolas" panose="020B0609020204030204" pitchFamily="49" charset="0"/>
              </a:rPr>
              <a:t>item.first</a:t>
            </a:r>
            <a:r>
              <a:rPr lang="en-US" sz="1600" dirty="0">
                <a:latin typeface="Consolas" panose="020B0609020204030204" pitchFamily="49" charset="0"/>
              </a:rPr>
              <a:t>]++;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int </a:t>
            </a:r>
            <a:r>
              <a:rPr lang="en-US" sz="1600" dirty="0" err="1">
                <a:latin typeface="Consolas" panose="020B0609020204030204" pitchFamily="49" charset="0"/>
              </a:rPr>
              <a:t>maxCount</a:t>
            </a:r>
            <a:r>
              <a:rPr lang="en-US" sz="1600" dirty="0">
                <a:latin typeface="Consolas" panose="020B0609020204030204" pitchFamily="49" charset="0"/>
              </a:rPr>
              <a:t> = 0, </a:t>
            </a:r>
            <a:r>
              <a:rPr lang="en-US" sz="1600" dirty="0" err="1">
                <a:latin typeface="Consolas" panose="020B0609020204030204" pitchFamily="49" charset="0"/>
              </a:rPr>
              <a:t>resultWarehouse</a:t>
            </a:r>
            <a:r>
              <a:rPr lang="en-US" sz="1600" dirty="0">
                <a:latin typeface="Consolas" panose="020B0609020204030204" pitchFamily="49" charset="0"/>
              </a:rPr>
              <a:t> = -1;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for (int </a:t>
            </a:r>
            <a:r>
              <a:rPr lang="en-US" sz="1600" dirty="0" err="1">
                <a:latin typeface="Consolas" panose="020B0609020204030204" pitchFamily="49" charset="0"/>
              </a:rPr>
              <a:t>wareHouse</a:t>
            </a:r>
            <a:r>
              <a:rPr lang="en-US" sz="1600" dirty="0">
                <a:latin typeface="Consolas" panose="020B0609020204030204" pitchFamily="49" charset="0"/>
              </a:rPr>
              <a:t> : </a:t>
            </a:r>
            <a:r>
              <a:rPr lang="en-US" sz="1600" dirty="0" err="1">
                <a:latin typeface="Consolas" panose="020B0609020204030204" pitchFamily="49" charset="0"/>
              </a:rPr>
              <a:t>wareHouses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if (counters[</a:t>
            </a:r>
            <a:r>
              <a:rPr lang="en-US" sz="1600" dirty="0" err="1">
                <a:latin typeface="Consolas" panose="020B0609020204030204" pitchFamily="49" charset="0"/>
              </a:rPr>
              <a:t>wareHouse</a:t>
            </a:r>
            <a:r>
              <a:rPr lang="en-US" sz="1600" dirty="0"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latin typeface="Consolas" panose="020B0609020204030204" pitchFamily="49" charset="0"/>
              </a:rPr>
              <a:t>maxCount</a:t>
            </a:r>
            <a:r>
              <a:rPr lang="en-US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maxCount</a:t>
            </a:r>
            <a:r>
              <a:rPr lang="en-US" sz="1600" dirty="0">
                <a:latin typeface="Consolas" panose="020B0609020204030204" pitchFamily="49" charset="0"/>
              </a:rPr>
              <a:t> = counters[</a:t>
            </a:r>
            <a:r>
              <a:rPr lang="en-US" sz="1600" dirty="0" err="1">
                <a:latin typeface="Consolas" panose="020B0609020204030204" pitchFamily="49" charset="0"/>
              </a:rPr>
              <a:t>wareHouse</a:t>
            </a:r>
            <a:r>
              <a:rPr lang="en-US" sz="1600" dirty="0">
                <a:latin typeface="Consolas" panose="020B0609020204030204" pitchFamily="49" charset="0"/>
              </a:rPr>
              <a:t>];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resultWarehouse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wareHouse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return </a:t>
            </a:r>
            <a:r>
              <a:rPr lang="en-US" sz="1600" dirty="0" err="1">
                <a:latin typeface="Consolas" panose="020B0609020204030204" pitchFamily="49" charset="0"/>
              </a:rPr>
              <a:t>resultWarehouse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  <a:endParaRPr lang="en-IN" sz="1600" dirty="0">
              <a:latin typeface="Consolas" panose="020B0609020204030204" pitchFamily="49" charset="0"/>
            </a:endParaRP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496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8B2F2-B87F-5E14-41D7-8FEC172C4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B48F383-7050-B295-0FFF-9EA718F7E960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Package Loading Optimization</a:t>
            </a:r>
            <a:endParaRPr lang="en-IN" sz="280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A7F390-DE40-892E-D3B0-03638388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533" y="794361"/>
            <a:ext cx="3592510" cy="5611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4EC13-FB71-98DD-9DDB-E51B69778980}"/>
              </a:ext>
            </a:extLst>
          </p:cNvPr>
          <p:cNvSpPr txBox="1"/>
          <p:nvPr/>
        </p:nvSpPr>
        <p:spPr>
          <a:xfrm>
            <a:off x="615142" y="1529542"/>
            <a:ext cx="479644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Purpose: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Optimize vehicle loading based on capacity constraints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maximum utilization of available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Prioritize items based on weight efficiency</a:t>
            </a:r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959375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C6DC1-4741-60EC-1646-224DA8AE2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07EB43-9E2F-A498-77FE-788067878011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Package Loading Optimization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3BD332-2B79-17D7-C851-0A91D25C2D83}"/>
              </a:ext>
            </a:extLst>
          </p:cNvPr>
          <p:cNvSpPr txBox="1"/>
          <p:nvPr/>
        </p:nvSpPr>
        <p:spPr>
          <a:xfrm>
            <a:off x="590204" y="1529542"/>
            <a:ext cx="108065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Code: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vector&lt;pair&lt;int, int&gt;&gt; </a:t>
            </a:r>
            <a:r>
              <a:rPr lang="en-US" dirty="0" err="1">
                <a:latin typeface="Consolas" panose="020B0609020204030204" pitchFamily="49" charset="0"/>
              </a:rPr>
              <a:t>SystematicPackaging</a:t>
            </a:r>
            <a:r>
              <a:rPr lang="en-US" dirty="0"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vector&lt;pair&lt;int, int&gt;&gt; List, </a:t>
            </a:r>
          </a:p>
          <a:p>
            <a:r>
              <a:rPr lang="en-US" dirty="0">
                <a:latin typeface="Consolas" panose="020B0609020204030204" pitchFamily="49" charset="0"/>
              </a:rPr>
              <a:t>    int capacity) 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</a:rPr>
              <a:t>    vector&lt;pair&lt;int, int&gt;&gt; </a:t>
            </a:r>
            <a:r>
              <a:rPr lang="en-US" dirty="0" err="1">
                <a:latin typeface="Consolas" panose="020B0609020204030204" pitchFamily="49" charset="0"/>
              </a:rPr>
              <a:t>finalListOfItems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    sort(</a:t>
            </a:r>
            <a:r>
              <a:rPr lang="en-US" dirty="0" err="1">
                <a:latin typeface="Consolas" panose="020B0609020204030204" pitchFamily="49" charset="0"/>
              </a:rPr>
              <a:t>List.begin</a:t>
            </a:r>
            <a:r>
              <a:rPr lang="en-US" dirty="0">
                <a:latin typeface="Consolas" panose="020B0609020204030204" pitchFamily="49" charset="0"/>
              </a:rPr>
              <a:t>(), </a:t>
            </a:r>
            <a:r>
              <a:rPr lang="en-US" dirty="0" err="1">
                <a:latin typeface="Consolas" panose="020B0609020204030204" pitchFamily="49" charset="0"/>
              </a:rPr>
              <a:t>List.end</a:t>
            </a:r>
            <a:r>
              <a:rPr lang="en-US" dirty="0">
                <a:latin typeface="Consolas" panose="020B0609020204030204" pitchFamily="49" charset="0"/>
              </a:rPr>
              <a:t>(), comp);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</a:rPr>
              <a:t>    int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0;</a:t>
            </a:r>
          </a:p>
          <a:p>
            <a:r>
              <a:rPr lang="en-US" dirty="0">
                <a:latin typeface="Consolas" panose="020B0609020204030204" pitchFamily="49" charset="0"/>
              </a:rPr>
              <a:t>    while 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&lt; </a:t>
            </a:r>
            <a:r>
              <a:rPr lang="en-US" dirty="0" err="1">
                <a:latin typeface="Consolas" panose="020B0609020204030204" pitchFamily="49" charset="0"/>
              </a:rPr>
              <a:t>List.size</a:t>
            </a:r>
            <a:r>
              <a:rPr lang="en-US" dirty="0">
                <a:latin typeface="Consolas" panose="020B0609020204030204" pitchFamily="49" charset="0"/>
              </a:rPr>
              <a:t>() &amp;&amp; List[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].second &lt;= capacity) {</a:t>
            </a:r>
          </a:p>
          <a:p>
            <a:r>
              <a:rPr lang="en-US" dirty="0">
                <a:latin typeface="Consolas" panose="020B0609020204030204" pitchFamily="49" charset="0"/>
              </a:rPr>
              <a:t>        capacity -= List[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].second;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finalListOfItems.push_back</a:t>
            </a:r>
            <a:r>
              <a:rPr lang="en-US" dirty="0">
                <a:latin typeface="Consolas" panose="020B0609020204030204" pitchFamily="49" charset="0"/>
              </a:rPr>
              <a:t>(List[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]);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++;</a:t>
            </a:r>
          </a:p>
          <a:p>
            <a:r>
              <a:rPr 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latin typeface="Consolas" panose="020B0609020204030204" pitchFamily="49" charset="0"/>
              </a:rPr>
              <a:t>    return </a:t>
            </a:r>
            <a:r>
              <a:rPr lang="en-US" dirty="0" err="1">
                <a:latin typeface="Consolas" panose="020B0609020204030204" pitchFamily="49" charset="0"/>
              </a:rPr>
              <a:t>finalListOfItems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D8419-C778-2A57-9397-C3A113E3E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1A9E44-B4CC-3E68-F9CC-30896EBF7875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Path Optimization 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22E12-0D6F-FFD6-8288-A0801F1A41DF}"/>
              </a:ext>
            </a:extLst>
          </p:cNvPr>
          <p:cNvSpPr txBox="1"/>
          <p:nvPr/>
        </p:nvSpPr>
        <p:spPr>
          <a:xfrm>
            <a:off x="515284" y="1496290"/>
            <a:ext cx="57192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Purpose:</a:t>
            </a:r>
            <a:br>
              <a:rPr lang="en-US" sz="2000" b="1" dirty="0"/>
            </a:b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Pre-compute optimal paths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Maintain distance matrix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Provide quick path lookups</a:t>
            </a:r>
          </a:p>
          <a:p>
            <a:endParaRPr lang="en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8C5B4-F062-A837-130D-4FEA3DD55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170" y="532751"/>
            <a:ext cx="4007158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4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E8192FD-E9B1-8D46-9EAD-088205876E77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Problem</a:t>
            </a:r>
            <a:r>
              <a:rPr lang="en-US" sz="2800" dirty="0"/>
              <a:t> </a:t>
            </a:r>
            <a:r>
              <a:rPr lang="en-US" sz="2800" dirty="0">
                <a:latin typeface="Georgia" panose="02040502050405020303" pitchFamily="18" charset="0"/>
              </a:rPr>
              <a:t>Statement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A27D9-E8FF-6B23-EF6C-8BE120E74F07}"/>
              </a:ext>
            </a:extLst>
          </p:cNvPr>
          <p:cNvSpPr txBox="1"/>
          <p:nvPr/>
        </p:nvSpPr>
        <p:spPr>
          <a:xfrm>
            <a:off x="590204" y="1529542"/>
            <a:ext cx="108065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sz="2400" dirty="0">
                <a:latin typeface="Georgia" panose="02040502050405020303" pitchFamily="18" charset="0"/>
              </a:rPr>
              <a:t>- Need to optimize delivery routes for a logistics company with multiple warehouses and gas stations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r>
              <a:rPr lang="en-IN" sz="2400" dirty="0">
                <a:latin typeface="Georgia" panose="02040502050405020303" pitchFamily="18" charset="0"/>
              </a:rPr>
              <a:t> - Key Constraints:</a:t>
            </a:r>
            <a:endParaRPr lang="en-US" sz="2400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Limited vehicle fuel capacity (250 units)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Georgia" panose="02040502050405020303" pitchFamily="18" charset="0"/>
              </a:rPr>
              <a:t>Limited cargo capacity (user-defined)</a:t>
            </a:r>
            <a:endParaRPr lang="en-US" sz="2400" dirty="0">
              <a:latin typeface="Georgia" panose="0204050205040502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Multiple warehouses and gas stations at fixed locations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Multiple delivery destinations with varying package weights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Georgia" panose="02040502050405020303" pitchFamily="18" charset="0"/>
              </a:rPr>
              <a:t>Need to minimize:</a:t>
            </a:r>
            <a:endParaRPr lang="en-US" sz="2400" dirty="0">
              <a:latin typeface="Georgia" panose="02040502050405020303" pitchFamily="18" charset="0"/>
            </a:endParaRPr>
          </a:p>
          <a:p>
            <a:pPr lvl="2"/>
            <a:r>
              <a:rPr lang="en-IN" sz="2400" dirty="0">
                <a:latin typeface="Georgia" panose="02040502050405020303" pitchFamily="18" charset="0"/>
              </a:rPr>
              <a:t>- Total distance travelled</a:t>
            </a:r>
            <a:endParaRPr lang="en-US" sz="2400" dirty="0">
              <a:latin typeface="Georgia" panose="02040502050405020303" pitchFamily="18" charset="0"/>
            </a:endParaRPr>
          </a:p>
          <a:p>
            <a:pPr lvl="2"/>
            <a:r>
              <a:rPr lang="en-IN" sz="2400" dirty="0">
                <a:latin typeface="Georgia" panose="02040502050405020303" pitchFamily="18" charset="0"/>
              </a:rPr>
              <a:t>- Number of refuelling stops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255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708A9-CD57-E30D-9C67-FEFD5B317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54B1D2-6736-8629-D683-2C8A565B8A08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Path Optimization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8E822-6724-0B61-885B-274BE93BACF7}"/>
              </a:ext>
            </a:extLst>
          </p:cNvPr>
          <p:cNvSpPr txBox="1"/>
          <p:nvPr/>
        </p:nvSpPr>
        <p:spPr>
          <a:xfrm>
            <a:off x="1643096" y="1297272"/>
            <a:ext cx="77187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onsolas" panose="020B0609020204030204" pitchFamily="49" charset="0"/>
              </a:rPr>
              <a:t>void </a:t>
            </a:r>
            <a:r>
              <a:rPr lang="en-IN" sz="1600" dirty="0" err="1">
                <a:latin typeface="Consolas" panose="020B0609020204030204" pitchFamily="49" charset="0"/>
              </a:rPr>
              <a:t>floydwarshall</a:t>
            </a:r>
            <a:r>
              <a:rPr lang="en-IN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// Initialize distance matrix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for (int 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 = 0; 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 &lt; V; 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++)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for (auto </a:t>
            </a:r>
            <a:r>
              <a:rPr lang="en-IN" sz="1600" dirty="0" err="1">
                <a:latin typeface="Consolas" panose="020B0609020204030204" pitchFamily="49" charset="0"/>
              </a:rPr>
              <a:t>adjNode</a:t>
            </a:r>
            <a:r>
              <a:rPr lang="en-IN" sz="1600" dirty="0">
                <a:latin typeface="Consolas" panose="020B0609020204030204" pitchFamily="49" charset="0"/>
              </a:rPr>
              <a:t> : </a:t>
            </a:r>
            <a:r>
              <a:rPr lang="en-IN" sz="1600" dirty="0" err="1">
                <a:latin typeface="Consolas" panose="020B0609020204030204" pitchFamily="49" charset="0"/>
              </a:rPr>
              <a:t>adj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])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][</a:t>
            </a:r>
            <a:r>
              <a:rPr lang="en-IN" sz="1600" dirty="0" err="1">
                <a:latin typeface="Consolas" panose="020B0609020204030204" pitchFamily="49" charset="0"/>
              </a:rPr>
              <a:t>adjNode.first</a:t>
            </a:r>
            <a:r>
              <a:rPr lang="en-IN" sz="1600" dirty="0">
                <a:latin typeface="Consolas" panose="020B0609020204030204" pitchFamily="49" charset="0"/>
              </a:rPr>
              <a:t>] = </a:t>
            </a:r>
            <a:r>
              <a:rPr lang="en-IN" sz="1600" dirty="0" err="1">
                <a:latin typeface="Consolas" panose="020B0609020204030204" pitchFamily="49" charset="0"/>
              </a:rPr>
              <a:t>adjNode.second</a:t>
            </a:r>
            <a:r>
              <a:rPr lang="en-I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][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] = 0;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// Calculate all-pairs shortest paths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for (int k = 0; k &lt; V; k++)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for (int 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 = 0; 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 &lt; V; 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++)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for (int j = 0; j &lt; V; </a:t>
            </a:r>
            <a:r>
              <a:rPr lang="en-IN" sz="1600" dirty="0" err="1">
                <a:latin typeface="Consolas" panose="020B0609020204030204" pitchFamily="49" charset="0"/>
              </a:rPr>
              <a:t>j++</a:t>
            </a:r>
            <a:r>
              <a:rPr lang="en-IN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    if (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][k] &lt; 1e7 &amp;&amp;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[k][j] &lt; 1e7)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       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][j] = min(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][j],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                      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][k] +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[k][j]);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565EE-0B0C-F03D-524B-B82D7F59A77D}"/>
              </a:ext>
            </a:extLst>
          </p:cNvPr>
          <p:cNvSpPr txBox="1"/>
          <p:nvPr/>
        </p:nvSpPr>
        <p:spPr>
          <a:xfrm>
            <a:off x="358780" y="1168767"/>
            <a:ext cx="2568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Code: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905757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7F55A-E4C3-05B4-B52F-080D8FBB7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7A857F-206F-9D5B-7CE6-D09D896F921E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Route Planning</a:t>
            </a:r>
            <a:endParaRPr lang="en-IN" sz="280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761CD-E071-38DC-199C-E8DDDEB1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457699"/>
            <a:ext cx="11004665" cy="2546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7F6F40-EA25-7D62-2C7B-A701B41C2318}"/>
              </a:ext>
            </a:extLst>
          </p:cNvPr>
          <p:cNvSpPr txBox="1"/>
          <p:nvPr/>
        </p:nvSpPr>
        <p:spPr>
          <a:xfrm>
            <a:off x="706581" y="4497185"/>
            <a:ext cx="108314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Purpose:</a:t>
            </a:r>
            <a:br>
              <a:rPr lang="en-US" sz="2000" b="1" dirty="0"/>
            </a:b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Generate optimal delivery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Handle path finding between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Manage route constraints</a:t>
            </a:r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628753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09B80-83C3-D03C-83B1-0BEDB0A5B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98DAA5-A397-6272-B7D1-CBC4B09CD657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Route Planning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5CE59-7710-7A23-858B-792EE0A03809}"/>
              </a:ext>
            </a:extLst>
          </p:cNvPr>
          <p:cNvSpPr txBox="1"/>
          <p:nvPr/>
        </p:nvSpPr>
        <p:spPr>
          <a:xfrm>
            <a:off x="426615" y="2145171"/>
            <a:ext cx="5669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onsolas" panose="020B0609020204030204" pitchFamily="49" charset="0"/>
              </a:rPr>
              <a:t>vector&lt;int&gt; </a:t>
            </a:r>
            <a:r>
              <a:rPr lang="en-IN" sz="1600" dirty="0" err="1">
                <a:latin typeface="Consolas" panose="020B0609020204030204" pitchFamily="49" charset="0"/>
              </a:rPr>
              <a:t>shortestPath</a:t>
            </a:r>
            <a:r>
              <a:rPr lang="en-IN" sz="1600" dirty="0">
                <a:latin typeface="Consolas" panose="020B0609020204030204" pitchFamily="49" charset="0"/>
              </a:rPr>
              <a:t>(int </a:t>
            </a:r>
            <a:r>
              <a:rPr lang="en-IN" sz="1600" dirty="0" err="1">
                <a:latin typeface="Consolas" panose="020B0609020204030204" pitchFamily="49" charset="0"/>
              </a:rPr>
              <a:t>srcNode</a:t>
            </a:r>
            <a:r>
              <a:rPr lang="en-IN" sz="1600" dirty="0">
                <a:latin typeface="Consolas" panose="020B0609020204030204" pitchFamily="49" charset="0"/>
              </a:rPr>
              <a:t>, int </a:t>
            </a:r>
            <a:r>
              <a:rPr lang="en-IN" sz="1600" dirty="0" err="1">
                <a:latin typeface="Consolas" panose="020B0609020204030204" pitchFamily="49" charset="0"/>
              </a:rPr>
              <a:t>lastNode</a:t>
            </a:r>
            <a:r>
              <a:rPr lang="en-IN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</a:t>
            </a:r>
            <a:r>
              <a:rPr lang="en-IN" sz="1600" dirty="0" err="1">
                <a:latin typeface="Consolas" panose="020B0609020204030204" pitchFamily="49" charset="0"/>
              </a:rPr>
              <a:t>priority_queue</a:t>
            </a:r>
            <a:r>
              <a:rPr lang="en-IN" sz="1600" dirty="0">
                <a:latin typeface="Consolas" panose="020B0609020204030204" pitchFamily="49" charset="0"/>
              </a:rPr>
              <a:t>&lt;pair&lt;int, int&gt;,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      vector&lt;pair&lt;int, int&gt;&gt;,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      greater&lt;pair&lt;int, int&gt;&gt;&gt; </a:t>
            </a:r>
            <a:r>
              <a:rPr lang="en-IN" sz="1600" dirty="0" err="1">
                <a:latin typeface="Consolas" panose="020B0609020204030204" pitchFamily="49" charset="0"/>
              </a:rPr>
              <a:t>pq</a:t>
            </a:r>
            <a:r>
              <a:rPr lang="en-I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vector&lt;int&gt;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(V, INT_MAX), parent(V);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// Initialize path finding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for (int 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 = 0; 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 &lt; V; 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++) parent[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] = </a:t>
            </a:r>
            <a:r>
              <a:rPr lang="en-IN" sz="1600" dirty="0" err="1">
                <a:latin typeface="Consolas" panose="020B0609020204030204" pitchFamily="49" charset="0"/>
              </a:rPr>
              <a:t>i</a:t>
            </a:r>
            <a:r>
              <a:rPr lang="en-I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srcNode</a:t>
            </a:r>
            <a:r>
              <a:rPr lang="en-IN" sz="1600" dirty="0">
                <a:latin typeface="Consolas" panose="020B0609020204030204" pitchFamily="49" charset="0"/>
              </a:rPr>
              <a:t>] = 0;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</a:t>
            </a:r>
            <a:r>
              <a:rPr lang="en-IN" sz="1600" dirty="0" err="1">
                <a:latin typeface="Consolas" panose="020B0609020204030204" pitchFamily="49" charset="0"/>
              </a:rPr>
              <a:t>pq.push</a:t>
            </a:r>
            <a:r>
              <a:rPr lang="en-IN" sz="1600" dirty="0">
                <a:latin typeface="Consolas" panose="020B0609020204030204" pitchFamily="49" charset="0"/>
              </a:rPr>
              <a:t>({0, </a:t>
            </a:r>
            <a:r>
              <a:rPr lang="en-IN" sz="1600" dirty="0" err="1">
                <a:latin typeface="Consolas" panose="020B0609020204030204" pitchFamily="49" charset="0"/>
              </a:rPr>
              <a:t>srcNode</a:t>
            </a:r>
            <a:r>
              <a:rPr lang="en-IN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261326-A7BA-947F-AFC5-3BC5515FD278}"/>
              </a:ext>
            </a:extLst>
          </p:cNvPr>
          <p:cNvSpPr txBox="1"/>
          <p:nvPr/>
        </p:nvSpPr>
        <p:spPr>
          <a:xfrm>
            <a:off x="5744096" y="1280160"/>
            <a:ext cx="62179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onsolas" panose="020B0609020204030204" pitchFamily="49" charset="0"/>
              </a:rPr>
              <a:t> // Dijkstra's algorithm implementation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while (!</a:t>
            </a:r>
            <a:r>
              <a:rPr lang="en-IN" sz="1600" dirty="0" err="1">
                <a:latin typeface="Consolas" panose="020B0609020204030204" pitchFamily="49" charset="0"/>
              </a:rPr>
              <a:t>pq.empty</a:t>
            </a:r>
            <a:r>
              <a:rPr lang="en-IN" sz="1600" dirty="0">
                <a:latin typeface="Consolas" panose="020B0609020204030204" pitchFamily="49" charset="0"/>
              </a:rPr>
              <a:t>())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int dis = </a:t>
            </a:r>
            <a:r>
              <a:rPr lang="en-IN" sz="1600" dirty="0" err="1">
                <a:latin typeface="Consolas" panose="020B0609020204030204" pitchFamily="49" charset="0"/>
              </a:rPr>
              <a:t>pq.top</a:t>
            </a:r>
            <a:r>
              <a:rPr lang="en-IN" sz="1600" dirty="0">
                <a:latin typeface="Consolas" panose="020B0609020204030204" pitchFamily="49" charset="0"/>
              </a:rPr>
              <a:t>().first;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int node = </a:t>
            </a:r>
            <a:r>
              <a:rPr lang="en-IN" sz="1600" dirty="0" err="1">
                <a:latin typeface="Consolas" panose="020B0609020204030204" pitchFamily="49" charset="0"/>
              </a:rPr>
              <a:t>pq.top</a:t>
            </a:r>
            <a:r>
              <a:rPr lang="en-IN" sz="1600" dirty="0">
                <a:latin typeface="Consolas" panose="020B0609020204030204" pitchFamily="49" charset="0"/>
              </a:rPr>
              <a:t>().second;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</a:t>
            </a:r>
            <a:r>
              <a:rPr lang="en-IN" sz="1600" dirty="0" err="1">
                <a:latin typeface="Consolas" panose="020B0609020204030204" pitchFamily="49" charset="0"/>
              </a:rPr>
              <a:t>pq.pop</a:t>
            </a:r>
            <a:r>
              <a:rPr lang="en-IN" sz="1600" dirty="0">
                <a:latin typeface="Consolas" panose="020B0609020204030204" pitchFamily="49" charset="0"/>
              </a:rPr>
              <a:t>();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if (dis &gt;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[node]) continue;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for (auto&amp; </a:t>
            </a:r>
            <a:r>
              <a:rPr lang="en-IN" sz="1600" dirty="0" err="1">
                <a:latin typeface="Consolas" panose="020B0609020204030204" pitchFamily="49" charset="0"/>
              </a:rPr>
              <a:t>adjNode</a:t>
            </a:r>
            <a:r>
              <a:rPr lang="en-IN" sz="1600" dirty="0">
                <a:latin typeface="Consolas" panose="020B0609020204030204" pitchFamily="49" charset="0"/>
              </a:rPr>
              <a:t> : </a:t>
            </a:r>
            <a:r>
              <a:rPr lang="en-IN" sz="1600" dirty="0" err="1">
                <a:latin typeface="Consolas" panose="020B0609020204030204" pitchFamily="49" charset="0"/>
              </a:rPr>
              <a:t>adj</a:t>
            </a:r>
            <a:r>
              <a:rPr lang="en-IN" sz="1600" dirty="0">
                <a:latin typeface="Consolas" panose="020B0609020204030204" pitchFamily="49" charset="0"/>
              </a:rPr>
              <a:t>[node])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int </a:t>
            </a:r>
            <a:r>
              <a:rPr lang="en-IN" sz="1600" dirty="0" err="1">
                <a:latin typeface="Consolas" panose="020B0609020204030204" pitchFamily="49" charset="0"/>
              </a:rPr>
              <a:t>newDist</a:t>
            </a:r>
            <a:r>
              <a:rPr lang="en-IN" sz="1600" dirty="0">
                <a:latin typeface="Consolas" panose="020B0609020204030204" pitchFamily="49" charset="0"/>
              </a:rPr>
              <a:t> = dis + </a:t>
            </a:r>
            <a:r>
              <a:rPr lang="en-IN" sz="1600" dirty="0" err="1">
                <a:latin typeface="Consolas" panose="020B0609020204030204" pitchFamily="49" charset="0"/>
              </a:rPr>
              <a:t>adjNode.second</a:t>
            </a:r>
            <a:r>
              <a:rPr lang="en-I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if (</a:t>
            </a:r>
            <a:r>
              <a:rPr lang="en-IN" sz="1600" dirty="0" err="1">
                <a:latin typeface="Consolas" panose="020B0609020204030204" pitchFamily="49" charset="0"/>
              </a:rPr>
              <a:t>newDist</a:t>
            </a:r>
            <a:r>
              <a:rPr lang="en-IN" sz="1600" dirty="0">
                <a:latin typeface="Consolas" panose="020B0609020204030204" pitchFamily="49" charset="0"/>
              </a:rPr>
              <a:t> &lt;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adjNode.first</a:t>
            </a:r>
            <a:r>
              <a:rPr lang="en-IN" sz="1600" dirty="0">
                <a:latin typeface="Consolas" panose="020B0609020204030204" pitchFamily="49" charset="0"/>
              </a:rPr>
              <a:t>])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   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adjNode.first</a:t>
            </a:r>
            <a:r>
              <a:rPr lang="en-IN" sz="1600" dirty="0">
                <a:latin typeface="Consolas" panose="020B0609020204030204" pitchFamily="49" charset="0"/>
              </a:rPr>
              <a:t>] = </a:t>
            </a:r>
            <a:r>
              <a:rPr lang="en-IN" sz="1600" dirty="0" err="1">
                <a:latin typeface="Consolas" panose="020B0609020204030204" pitchFamily="49" charset="0"/>
              </a:rPr>
              <a:t>newDist</a:t>
            </a:r>
            <a:r>
              <a:rPr lang="en-I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    </a:t>
            </a:r>
            <a:r>
              <a:rPr lang="en-IN" sz="1600" dirty="0" err="1">
                <a:latin typeface="Consolas" panose="020B0609020204030204" pitchFamily="49" charset="0"/>
              </a:rPr>
              <a:t>pq.push</a:t>
            </a:r>
            <a:r>
              <a:rPr lang="en-IN" sz="1600" dirty="0">
                <a:latin typeface="Consolas" panose="020B0609020204030204" pitchFamily="49" charset="0"/>
              </a:rPr>
              <a:t>({</a:t>
            </a:r>
            <a:r>
              <a:rPr lang="en-IN" sz="1600" dirty="0" err="1">
                <a:latin typeface="Consolas" panose="020B0609020204030204" pitchFamily="49" charset="0"/>
              </a:rPr>
              <a:t>newDist,adjNode.first</a:t>
            </a:r>
            <a:r>
              <a:rPr lang="en-IN" sz="1600" dirty="0">
                <a:latin typeface="Consolas" panose="020B0609020204030204" pitchFamily="49" charset="0"/>
              </a:rPr>
              <a:t>});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    parent[</a:t>
            </a:r>
            <a:r>
              <a:rPr lang="en-IN" sz="1600" dirty="0" err="1">
                <a:latin typeface="Consolas" panose="020B0609020204030204" pitchFamily="49" charset="0"/>
              </a:rPr>
              <a:t>adjNode.first</a:t>
            </a:r>
            <a:r>
              <a:rPr lang="en-IN" sz="1600" dirty="0">
                <a:latin typeface="Consolas" panose="020B0609020204030204" pitchFamily="49" charset="0"/>
              </a:rPr>
              <a:t>] = node;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return </a:t>
            </a:r>
            <a:r>
              <a:rPr lang="en-IN" sz="1600" dirty="0" err="1">
                <a:latin typeface="Consolas" panose="020B0609020204030204" pitchFamily="49" charset="0"/>
              </a:rPr>
              <a:t>reconstructPath</a:t>
            </a:r>
            <a:r>
              <a:rPr lang="en-IN" sz="1600" dirty="0">
                <a:latin typeface="Consolas" panose="020B0609020204030204" pitchFamily="49" charset="0"/>
              </a:rPr>
              <a:t>(parent, </a:t>
            </a:r>
            <a:r>
              <a:rPr lang="en-IN" sz="1600" dirty="0" err="1">
                <a:latin typeface="Consolas" panose="020B0609020204030204" pitchFamily="49" charset="0"/>
              </a:rPr>
              <a:t>srcNode</a:t>
            </a:r>
            <a:r>
              <a:rPr lang="en-IN" sz="1600" dirty="0">
                <a:latin typeface="Consolas" panose="020B0609020204030204" pitchFamily="49" charset="0"/>
              </a:rPr>
              <a:t>, </a:t>
            </a:r>
            <a:r>
              <a:rPr lang="en-IN" sz="1600" dirty="0" err="1">
                <a:latin typeface="Consolas" panose="020B0609020204030204" pitchFamily="49" charset="0"/>
              </a:rPr>
              <a:t>lastNode</a:t>
            </a:r>
            <a:r>
              <a:rPr lang="en-IN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2D1AB-C2B1-5FBD-31A7-016CD0C8BDCC}"/>
              </a:ext>
            </a:extLst>
          </p:cNvPr>
          <p:cNvSpPr txBox="1"/>
          <p:nvPr/>
        </p:nvSpPr>
        <p:spPr>
          <a:xfrm>
            <a:off x="516722" y="1326708"/>
            <a:ext cx="2568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Code: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827922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2F5B2-AAED-73E5-8761-B1278942B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C446BF-042B-9C10-454C-9F5EBA91B128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Fuel Management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A9325-35A3-924E-229C-F618D6B63936}"/>
              </a:ext>
            </a:extLst>
          </p:cNvPr>
          <p:cNvSpPr txBox="1"/>
          <p:nvPr/>
        </p:nvSpPr>
        <p:spPr>
          <a:xfrm>
            <a:off x="515284" y="1479665"/>
            <a:ext cx="57192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Purpose:</a:t>
            </a:r>
            <a:br>
              <a:rPr lang="en-US" sz="2000" b="1" dirty="0"/>
            </a:br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Monitor vehicle fuel levels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Plan </a:t>
            </a:r>
            <a:r>
              <a:rPr lang="en-IN" sz="2400" dirty="0" err="1"/>
              <a:t>refueling</a:t>
            </a:r>
            <a:r>
              <a:rPr lang="en-IN" sz="2400" dirty="0"/>
              <a:t> stops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Optimize fuel consumption</a:t>
            </a:r>
          </a:p>
          <a:p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585E6-E650-193E-5013-7929F300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0" y="337158"/>
            <a:ext cx="4372495" cy="632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0CF69-6AFB-DAA4-11DA-F7AED90B6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94174B-FA0B-D3CE-A509-C0A89D156E1F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Fuel Management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812AD-819D-1814-CCA0-3FC765D79719}"/>
              </a:ext>
            </a:extLst>
          </p:cNvPr>
          <p:cNvSpPr txBox="1"/>
          <p:nvPr/>
        </p:nvSpPr>
        <p:spPr>
          <a:xfrm>
            <a:off x="250663" y="1829287"/>
            <a:ext cx="546711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onsolas" panose="020B0609020204030204" pitchFamily="49" charset="0"/>
              </a:rPr>
              <a:t>int </a:t>
            </a:r>
            <a:r>
              <a:rPr lang="en-IN" sz="1600" dirty="0" err="1">
                <a:latin typeface="Consolas" panose="020B0609020204030204" pitchFamily="49" charset="0"/>
              </a:rPr>
              <a:t>NearGasStation</a:t>
            </a:r>
            <a:r>
              <a:rPr lang="en-IN" sz="1600" dirty="0">
                <a:latin typeface="Consolas" panose="020B0609020204030204" pitchFamily="49" charset="0"/>
              </a:rPr>
              <a:t>(int </a:t>
            </a:r>
            <a:r>
              <a:rPr lang="en-IN" sz="1600" dirty="0" err="1">
                <a:latin typeface="Consolas" panose="020B0609020204030204" pitchFamily="49" charset="0"/>
              </a:rPr>
              <a:t>srcNode</a:t>
            </a:r>
            <a:r>
              <a:rPr lang="en-IN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int </a:t>
            </a:r>
            <a:r>
              <a:rPr lang="en-IN" sz="1600" dirty="0" err="1">
                <a:latin typeface="Consolas" panose="020B0609020204030204" pitchFamily="49" charset="0"/>
              </a:rPr>
              <a:t>minDist</a:t>
            </a:r>
            <a:r>
              <a:rPr lang="en-IN" sz="1600" dirty="0">
                <a:latin typeface="Consolas" panose="020B0609020204030204" pitchFamily="49" charset="0"/>
              </a:rPr>
              <a:t> = INT_MAX, </a:t>
            </a:r>
            <a:r>
              <a:rPr lang="en-IN" sz="1600" dirty="0" err="1">
                <a:latin typeface="Consolas" panose="020B0609020204030204" pitchFamily="49" charset="0"/>
              </a:rPr>
              <a:t>nearestStation</a:t>
            </a:r>
            <a:r>
              <a:rPr lang="en-IN" sz="1600" dirty="0">
                <a:latin typeface="Consolas" panose="020B0609020204030204" pitchFamily="49" charset="0"/>
              </a:rPr>
              <a:t> = -1;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// Find closest gas station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for (int station : </a:t>
            </a:r>
            <a:r>
              <a:rPr lang="en-IN" sz="1600" dirty="0" err="1">
                <a:latin typeface="Consolas" panose="020B0609020204030204" pitchFamily="49" charset="0"/>
              </a:rPr>
              <a:t>GasStation</a:t>
            </a:r>
            <a:r>
              <a:rPr lang="en-IN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if (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srcNode</a:t>
            </a:r>
            <a:r>
              <a:rPr lang="en-IN" sz="1600" dirty="0">
                <a:latin typeface="Consolas" panose="020B0609020204030204" pitchFamily="49" charset="0"/>
              </a:rPr>
              <a:t>][station] &lt; </a:t>
            </a:r>
            <a:r>
              <a:rPr lang="en-IN" sz="1600" dirty="0" err="1">
                <a:latin typeface="Consolas" panose="020B0609020204030204" pitchFamily="49" charset="0"/>
              </a:rPr>
              <a:t>minDist</a:t>
            </a:r>
            <a:r>
              <a:rPr lang="en-IN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</a:t>
            </a:r>
            <a:r>
              <a:rPr lang="en-IN" sz="1600" dirty="0" err="1">
                <a:latin typeface="Consolas" panose="020B0609020204030204" pitchFamily="49" charset="0"/>
              </a:rPr>
              <a:t>minDist</a:t>
            </a:r>
            <a:r>
              <a:rPr lang="en-IN" sz="1600" dirty="0">
                <a:latin typeface="Consolas" panose="020B0609020204030204" pitchFamily="49" charset="0"/>
              </a:rPr>
              <a:t> =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</a:t>
            </a:r>
            <a:r>
              <a:rPr lang="en-IN" sz="1600" dirty="0" err="1">
                <a:latin typeface="Consolas" panose="020B0609020204030204" pitchFamily="49" charset="0"/>
              </a:rPr>
              <a:t>srcNode</a:t>
            </a:r>
            <a:r>
              <a:rPr lang="en-IN" sz="1600" dirty="0">
                <a:latin typeface="Consolas" panose="020B0609020204030204" pitchFamily="49" charset="0"/>
              </a:rPr>
              <a:t>][station];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</a:t>
            </a:r>
            <a:r>
              <a:rPr lang="en-IN" sz="1600" dirty="0" err="1">
                <a:latin typeface="Consolas" panose="020B0609020204030204" pitchFamily="49" charset="0"/>
              </a:rPr>
              <a:t>nearestStation</a:t>
            </a:r>
            <a:r>
              <a:rPr lang="en-IN" sz="1600" dirty="0">
                <a:latin typeface="Consolas" panose="020B0609020204030204" pitchFamily="49" charset="0"/>
              </a:rPr>
              <a:t> = station;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return </a:t>
            </a:r>
            <a:r>
              <a:rPr lang="en-IN" sz="1600" dirty="0" err="1">
                <a:latin typeface="Consolas" panose="020B0609020204030204" pitchFamily="49" charset="0"/>
              </a:rPr>
              <a:t>nearestStation</a:t>
            </a:r>
            <a:r>
              <a:rPr lang="en-I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}</a:t>
            </a:r>
          </a:p>
          <a:p>
            <a:endParaRPr lang="en-IN" sz="1600" dirty="0">
              <a:latin typeface="Consolas" panose="020B0609020204030204" pitchFamily="49" charset="0"/>
            </a:endParaRPr>
          </a:p>
          <a:p>
            <a:endParaRPr lang="en-IN" sz="1600" dirty="0">
              <a:latin typeface="Consolas" panose="020B0609020204030204" pitchFamily="49" charset="0"/>
            </a:endParaRPr>
          </a:p>
          <a:p>
            <a:r>
              <a:rPr lang="en-IN" sz="1600" dirty="0">
                <a:latin typeface="Consolas" panose="020B0609020204030204" pitchFamily="49" charset="0"/>
              </a:rPr>
              <a:t>   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21C58E-C8DB-5228-570C-F9D80FB18E07}"/>
              </a:ext>
            </a:extLst>
          </p:cNvPr>
          <p:cNvSpPr txBox="1"/>
          <p:nvPr/>
        </p:nvSpPr>
        <p:spPr>
          <a:xfrm>
            <a:off x="5920047" y="1289953"/>
            <a:ext cx="62096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onsolas" panose="020B0609020204030204" pitchFamily="49" charset="0"/>
              </a:rPr>
              <a:t> int </a:t>
            </a:r>
            <a:r>
              <a:rPr lang="en-IN" sz="1600" dirty="0" err="1">
                <a:latin typeface="Consolas" panose="020B0609020204030204" pitchFamily="49" charset="0"/>
              </a:rPr>
              <a:t>NumberOfRefill</a:t>
            </a:r>
            <a:r>
              <a:rPr lang="en-IN" sz="1600" dirty="0">
                <a:latin typeface="Consolas" panose="020B0609020204030204" pitchFamily="49" charset="0"/>
              </a:rPr>
              <a:t>(vector&lt;pair&lt;int, int&gt;&gt; </a:t>
            </a:r>
            <a:r>
              <a:rPr lang="en-IN" sz="1600" dirty="0" err="1">
                <a:latin typeface="Consolas" panose="020B0609020204030204" pitchFamily="49" charset="0"/>
              </a:rPr>
              <a:t>FinalList</a:t>
            </a:r>
            <a:r>
              <a:rPr lang="en-IN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int </a:t>
            </a:r>
            <a:r>
              <a:rPr lang="en-IN" sz="1600" dirty="0" err="1">
                <a:latin typeface="Consolas" panose="020B0609020204030204" pitchFamily="49" charset="0"/>
              </a:rPr>
              <a:t>refillCount</a:t>
            </a:r>
            <a:r>
              <a:rPr lang="en-IN" sz="1600" dirty="0">
                <a:latin typeface="Consolas" panose="020B0609020204030204" pitchFamily="49" charset="0"/>
              </a:rPr>
              <a:t> = 0, </a:t>
            </a:r>
            <a:r>
              <a:rPr lang="en-IN" sz="1600" dirty="0" err="1">
                <a:latin typeface="Consolas" panose="020B0609020204030204" pitchFamily="49" charset="0"/>
              </a:rPr>
              <a:t>fuelLeft</a:t>
            </a:r>
            <a:r>
              <a:rPr lang="en-IN" sz="1600" dirty="0">
                <a:latin typeface="Consolas" panose="020B0609020204030204" pitchFamily="49" charset="0"/>
              </a:rPr>
              <a:t> = </a:t>
            </a:r>
            <a:r>
              <a:rPr lang="en-IN" sz="1600" dirty="0" err="1">
                <a:latin typeface="Consolas" panose="020B0609020204030204" pitchFamily="49" charset="0"/>
              </a:rPr>
              <a:t>Tankcap</a:t>
            </a:r>
            <a:r>
              <a:rPr lang="en-I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int </a:t>
            </a:r>
            <a:r>
              <a:rPr lang="en-IN" sz="1600" dirty="0" err="1">
                <a:latin typeface="Consolas" panose="020B0609020204030204" pitchFamily="49" charset="0"/>
              </a:rPr>
              <a:t>srcNode</a:t>
            </a:r>
            <a:r>
              <a:rPr lang="en-IN" sz="1600" dirty="0">
                <a:latin typeface="Consolas" panose="020B0609020204030204" pitchFamily="49" charset="0"/>
              </a:rPr>
              <a:t> = </a:t>
            </a:r>
            <a:r>
              <a:rPr lang="en-IN" sz="1600" dirty="0" err="1">
                <a:latin typeface="Consolas" panose="020B0609020204030204" pitchFamily="49" charset="0"/>
              </a:rPr>
              <a:t>wareHouseSelection</a:t>
            </a:r>
            <a:r>
              <a:rPr lang="en-IN" sz="1600" dirty="0">
                <a:latin typeface="Consolas" panose="020B0609020204030204" pitchFamily="49" charset="0"/>
              </a:rPr>
              <a:t>(</a:t>
            </a:r>
            <a:r>
              <a:rPr lang="en-IN" sz="1600" dirty="0" err="1">
                <a:latin typeface="Consolas" panose="020B0609020204030204" pitchFamily="49" charset="0"/>
              </a:rPr>
              <a:t>FinalList</a:t>
            </a:r>
            <a:r>
              <a:rPr lang="en-IN" sz="1600" dirty="0">
                <a:latin typeface="Consolas" panose="020B0609020204030204" pitchFamily="49" charset="0"/>
              </a:rPr>
              <a:t>); 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	// Calculate refills needed for route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for (auto&amp; item : </a:t>
            </a:r>
            <a:r>
              <a:rPr lang="en-IN" sz="1600" dirty="0" err="1">
                <a:latin typeface="Consolas" panose="020B0609020204030204" pitchFamily="49" charset="0"/>
              </a:rPr>
              <a:t>FinalList</a:t>
            </a:r>
            <a:r>
              <a:rPr lang="en-IN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vector&lt;int&gt; path = </a:t>
            </a:r>
            <a:r>
              <a:rPr lang="en-IN" sz="1600" dirty="0" err="1">
                <a:latin typeface="Consolas" panose="020B0609020204030204" pitchFamily="49" charset="0"/>
              </a:rPr>
              <a:t>shortestPath</a:t>
            </a:r>
            <a:r>
              <a:rPr lang="en-IN" sz="1600" dirty="0">
                <a:latin typeface="Consolas" panose="020B0609020204030204" pitchFamily="49" charset="0"/>
              </a:rPr>
              <a:t>(</a:t>
            </a:r>
            <a:r>
              <a:rPr lang="en-IN" sz="1600" dirty="0" err="1">
                <a:latin typeface="Consolas" panose="020B0609020204030204" pitchFamily="49" charset="0"/>
              </a:rPr>
              <a:t>srcNode</a:t>
            </a:r>
            <a:r>
              <a:rPr lang="en-IN" sz="1600" dirty="0">
                <a:latin typeface="Consolas" panose="020B0609020204030204" pitchFamily="49" charset="0"/>
              </a:rPr>
              <a:t>, </a:t>
            </a:r>
            <a:r>
              <a:rPr lang="en-IN" sz="1600" dirty="0" err="1">
                <a:latin typeface="Consolas" panose="020B0609020204030204" pitchFamily="49" charset="0"/>
              </a:rPr>
              <a:t>item.first</a:t>
            </a:r>
            <a:r>
              <a:rPr lang="en-IN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for (</a:t>
            </a:r>
            <a:r>
              <a:rPr lang="en-IN" sz="1600" dirty="0" err="1">
                <a:latin typeface="Consolas" panose="020B0609020204030204" pitchFamily="49" charset="0"/>
              </a:rPr>
              <a:t>size_t</a:t>
            </a:r>
            <a:r>
              <a:rPr lang="en-IN" sz="1600" dirty="0">
                <a:latin typeface="Consolas" panose="020B0609020204030204" pitchFamily="49" charset="0"/>
              </a:rPr>
              <a:t> j = 0; j &lt; </a:t>
            </a:r>
            <a:r>
              <a:rPr lang="en-IN" sz="1600" dirty="0" err="1">
                <a:latin typeface="Consolas" panose="020B0609020204030204" pitchFamily="49" charset="0"/>
              </a:rPr>
              <a:t>path.size</a:t>
            </a:r>
            <a:r>
              <a:rPr lang="en-IN" sz="1600" dirty="0">
                <a:latin typeface="Consolas" panose="020B0609020204030204" pitchFamily="49" charset="0"/>
              </a:rPr>
              <a:t>() - 1; </a:t>
            </a:r>
            <a:r>
              <a:rPr lang="en-IN" sz="1600" dirty="0" err="1">
                <a:latin typeface="Consolas" panose="020B0609020204030204" pitchFamily="49" charset="0"/>
              </a:rPr>
              <a:t>j++</a:t>
            </a:r>
            <a:r>
              <a:rPr lang="en-IN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int </a:t>
            </a:r>
            <a:r>
              <a:rPr lang="en-IN" sz="1600" dirty="0" err="1">
                <a:latin typeface="Consolas" panose="020B0609020204030204" pitchFamily="49" charset="0"/>
              </a:rPr>
              <a:t>travelDist</a:t>
            </a:r>
            <a:r>
              <a:rPr lang="en-IN" sz="1600" dirty="0">
                <a:latin typeface="Consolas" panose="020B0609020204030204" pitchFamily="49" charset="0"/>
              </a:rPr>
              <a:t> = </a:t>
            </a:r>
            <a:r>
              <a:rPr lang="en-IN" sz="1600" dirty="0" err="1">
                <a:latin typeface="Consolas" panose="020B0609020204030204" pitchFamily="49" charset="0"/>
              </a:rPr>
              <a:t>dist</a:t>
            </a:r>
            <a:r>
              <a:rPr lang="en-IN" sz="1600" dirty="0">
                <a:latin typeface="Consolas" panose="020B0609020204030204" pitchFamily="49" charset="0"/>
              </a:rPr>
              <a:t>[path[j]][path[j + 1]];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if (</a:t>
            </a:r>
            <a:r>
              <a:rPr lang="en-IN" sz="1600" dirty="0" err="1">
                <a:latin typeface="Consolas" panose="020B0609020204030204" pitchFamily="49" charset="0"/>
              </a:rPr>
              <a:t>fuelLeft</a:t>
            </a:r>
            <a:r>
              <a:rPr lang="en-IN" sz="1600" dirty="0">
                <a:latin typeface="Consolas" panose="020B0609020204030204" pitchFamily="49" charset="0"/>
              </a:rPr>
              <a:t> &lt; </a:t>
            </a:r>
            <a:r>
              <a:rPr lang="en-IN" sz="1600" dirty="0" err="1">
                <a:latin typeface="Consolas" panose="020B0609020204030204" pitchFamily="49" charset="0"/>
              </a:rPr>
              <a:t>travelDist</a:t>
            </a:r>
            <a:r>
              <a:rPr lang="en-IN" sz="1600" dirty="0">
                <a:latin typeface="Consolas" panose="020B0609020204030204" pitchFamily="49" charset="0"/>
              </a:rPr>
              <a:t>) {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    </a:t>
            </a:r>
            <a:r>
              <a:rPr lang="en-IN" sz="1600" dirty="0" err="1">
                <a:latin typeface="Consolas" panose="020B0609020204030204" pitchFamily="49" charset="0"/>
              </a:rPr>
              <a:t>fuelLeft</a:t>
            </a:r>
            <a:r>
              <a:rPr lang="en-IN" sz="1600" dirty="0">
                <a:latin typeface="Consolas" panose="020B0609020204030204" pitchFamily="49" charset="0"/>
              </a:rPr>
              <a:t> = </a:t>
            </a:r>
            <a:r>
              <a:rPr lang="en-IN" sz="1600" dirty="0" err="1">
                <a:latin typeface="Consolas" panose="020B0609020204030204" pitchFamily="49" charset="0"/>
              </a:rPr>
              <a:t>Tankcap</a:t>
            </a:r>
            <a:r>
              <a:rPr lang="en-I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    </a:t>
            </a:r>
            <a:r>
              <a:rPr lang="en-IN" sz="1600" dirty="0" err="1">
                <a:latin typeface="Consolas" panose="020B0609020204030204" pitchFamily="49" charset="0"/>
              </a:rPr>
              <a:t>refillCount</a:t>
            </a:r>
            <a:r>
              <a:rPr lang="en-IN" sz="1600" dirty="0">
                <a:latin typeface="Consolas" panose="020B0609020204030204" pitchFamily="49" charset="0"/>
              </a:rPr>
              <a:t>++;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    </a:t>
            </a:r>
            <a:r>
              <a:rPr lang="en-IN" sz="1600" dirty="0" err="1">
                <a:latin typeface="Consolas" panose="020B0609020204030204" pitchFamily="49" charset="0"/>
              </a:rPr>
              <a:t>fuelLeft</a:t>
            </a:r>
            <a:r>
              <a:rPr lang="en-IN" sz="1600" dirty="0">
                <a:latin typeface="Consolas" panose="020B0609020204030204" pitchFamily="49" charset="0"/>
              </a:rPr>
              <a:t> -= </a:t>
            </a:r>
            <a:r>
              <a:rPr lang="en-IN" sz="1600" dirty="0" err="1">
                <a:latin typeface="Consolas" panose="020B0609020204030204" pitchFamily="49" charset="0"/>
              </a:rPr>
              <a:t>travelDist</a:t>
            </a:r>
            <a:r>
              <a:rPr lang="en-I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    </a:t>
            </a:r>
            <a:r>
              <a:rPr lang="en-IN" sz="1600" dirty="0" err="1">
                <a:latin typeface="Consolas" panose="020B0609020204030204" pitchFamily="49" charset="0"/>
              </a:rPr>
              <a:t>srcNode</a:t>
            </a:r>
            <a:r>
              <a:rPr lang="en-IN" sz="1600" dirty="0">
                <a:latin typeface="Consolas" panose="020B0609020204030204" pitchFamily="49" charset="0"/>
              </a:rPr>
              <a:t> = </a:t>
            </a:r>
            <a:r>
              <a:rPr lang="en-IN" sz="1600" dirty="0" err="1">
                <a:latin typeface="Consolas" panose="020B0609020204030204" pitchFamily="49" charset="0"/>
              </a:rPr>
              <a:t>item.first</a:t>
            </a:r>
            <a:r>
              <a:rPr lang="en-I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    return </a:t>
            </a:r>
            <a:r>
              <a:rPr lang="en-IN" sz="1600" dirty="0" err="1">
                <a:latin typeface="Consolas" panose="020B0609020204030204" pitchFamily="49" charset="0"/>
              </a:rPr>
              <a:t>refillCount</a:t>
            </a:r>
            <a:r>
              <a:rPr lang="en-I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IN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3F650-9DA0-80A6-ECC6-1D1E8070E966}"/>
              </a:ext>
            </a:extLst>
          </p:cNvPr>
          <p:cNvSpPr txBox="1"/>
          <p:nvPr/>
        </p:nvSpPr>
        <p:spPr>
          <a:xfrm>
            <a:off x="516722" y="1326708"/>
            <a:ext cx="2568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Code:</a:t>
            </a:r>
            <a:endParaRPr lang="en-IN" sz="20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27180E-F4E6-4F85-943C-E7627DB31BA9}"/>
              </a:ext>
            </a:extLst>
          </p:cNvPr>
          <p:cNvCxnSpPr/>
          <p:nvPr/>
        </p:nvCxnSpPr>
        <p:spPr>
          <a:xfrm>
            <a:off x="5818909" y="1055971"/>
            <a:ext cx="0" cy="5646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871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02DE4-9550-1C1C-7001-73EA778B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0F0332-16B6-2FE6-ACC4-B47923B6A2A3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Components Interaction</a:t>
            </a:r>
            <a:endParaRPr lang="en-IN" sz="280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81EE1-C610-2C8C-8A71-060B39AF7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94" y="1758781"/>
            <a:ext cx="7316577" cy="41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94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7612C-1C37-1E32-9455-3D2568C0E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2082A5-F02C-6108-F89A-E036BE4A9496}"/>
              </a:ext>
            </a:extLst>
          </p:cNvPr>
          <p:cNvSpPr txBox="1"/>
          <p:nvPr/>
        </p:nvSpPr>
        <p:spPr>
          <a:xfrm>
            <a:off x="3358342" y="3175462"/>
            <a:ext cx="533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System Architecture</a:t>
            </a:r>
            <a:endParaRPr lang="en-IN" sz="4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302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753A6-AD48-A5EA-437A-AA450E061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6A52EA-98B7-9F7A-E756-AF136F90EA98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System Architecture</a:t>
            </a:r>
            <a:endParaRPr lang="en-IN" sz="2800" dirty="0">
              <a:latin typeface="Georgia" panose="020405020504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58388E-906F-B1BD-8BD4-56314220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1" y="1395402"/>
            <a:ext cx="4172532" cy="1933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DC526-1908-EB5D-EF3E-77E214EF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42" y="3930784"/>
            <a:ext cx="2391109" cy="1991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A3E824-0970-B07E-B098-93837A52D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23" y="1853775"/>
            <a:ext cx="3219899" cy="376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0C8817-AEBB-6203-5BBF-7371BF254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129" y="1853776"/>
            <a:ext cx="2690339" cy="37629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7A1A5B-0521-0F85-A662-992D68A49E3D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2460797" y="3329247"/>
            <a:ext cx="0" cy="601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DC31C74-0294-D3DF-4B49-0E8355D7FEB3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3656351" y="3735225"/>
            <a:ext cx="1508572" cy="11910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698209-BE21-25EE-159B-FE3132F80E31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>
            <a:off x="8384822" y="3735225"/>
            <a:ext cx="7423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17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3CC7-F75E-C3CE-215C-3C45F02FE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091BCAC-8734-0B19-0BB5-B35B0540DC4D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Code Structure and Dependencies</a:t>
            </a:r>
            <a:endParaRPr lang="en-IN" sz="280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44050-A95C-319A-F2CD-DCAA5191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78" y="1670796"/>
            <a:ext cx="2111538" cy="2507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2DE00-94A2-2C76-C0D0-4672CC1A3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45" y="1517335"/>
            <a:ext cx="3539171" cy="2813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032DE-4C00-D7E5-CCBC-A1DE56F98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0684" y="1692126"/>
            <a:ext cx="3252286" cy="246439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B5622D-3060-788C-8E60-D4D54171D320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884516" y="2924322"/>
            <a:ext cx="1032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D214F4-1546-B5BD-72B0-5D063D91C684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456516" y="2924322"/>
            <a:ext cx="1134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9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F79B0-B006-2397-034B-69DBA22A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F34F5B-070A-4A94-8CEC-2A6E6748EB83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Code Flow: Detailed Example</a:t>
            </a:r>
            <a:endParaRPr lang="en-IN" sz="2800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3F5DE-081D-7740-89D2-5AAA8137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44" y="1137915"/>
            <a:ext cx="7817899" cy="560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4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7BEC0-BEBE-6DF9-B8C5-C8F4AE106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734F1C-41EE-CA77-0EB6-755D7FF88D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2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BF3BA-4878-E9BD-0D9E-9C8802DB5D14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Real-World Applications</a:t>
            </a:r>
            <a:endParaRPr lang="en-IN" sz="28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85F0B-7403-ADB9-179A-E51628DACBB6}"/>
              </a:ext>
            </a:extLst>
          </p:cNvPr>
          <p:cNvSpPr txBox="1"/>
          <p:nvPr/>
        </p:nvSpPr>
        <p:spPr>
          <a:xfrm>
            <a:off x="590204" y="1529542"/>
            <a:ext cx="10806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E-commerce delivery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Supply chain logistics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Food delivery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Courier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Waste collection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eorgia" panose="02040502050405020303" pitchFamily="18" charset="0"/>
              </a:rPr>
              <a:t>Emergency service routing</a:t>
            </a:r>
          </a:p>
        </p:txBody>
      </p:sp>
    </p:spTree>
    <p:extLst>
      <p:ext uri="{BB962C8B-B14F-4D97-AF65-F5344CB8AC3E}">
        <p14:creationId xmlns:p14="http://schemas.microsoft.com/office/powerpoint/2010/main" val="2578607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CCDA1-93AB-BA08-AE9A-BB78ED78B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5E2002-B246-2BC4-D3A2-F39FB9CE36B4}"/>
              </a:ext>
            </a:extLst>
          </p:cNvPr>
          <p:cNvSpPr txBox="1"/>
          <p:nvPr/>
        </p:nvSpPr>
        <p:spPr>
          <a:xfrm>
            <a:off x="2992582" y="3075057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Performance and Testing</a:t>
            </a:r>
            <a:endParaRPr lang="en-IN" sz="4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82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64CF9-E22D-9045-0DBC-071A74E98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E8F70C-BBE0-55A9-DCC8-E970A11ABB95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Performance Considerations</a:t>
            </a:r>
            <a:endParaRPr lang="en-IN" sz="28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9D1F7D-15DD-7517-A2D0-646A17970A7B}"/>
                  </a:ext>
                </a:extLst>
              </p:cNvPr>
              <p:cNvSpPr txBox="1"/>
              <p:nvPr/>
            </p:nvSpPr>
            <p:spPr>
              <a:xfrm>
                <a:off x="590204" y="1529542"/>
                <a:ext cx="10806545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2400" dirty="0"/>
                  <a:t>Time Complexity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Initial Setup: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³)</m:t>
                    </m:r>
                  </m:oMath>
                </a14:m>
                <a:r>
                  <a:rPr lang="en-IN" sz="2400" dirty="0"/>
                  <a:t> - Floyd-</a:t>
                </a:r>
                <a:r>
                  <a:rPr lang="en-IN" sz="2400" dirty="0" err="1"/>
                  <a:t>Warshall</a:t>
                </a:r>
                <a:endParaRPr lang="en-IN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Route Planning: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/>
                  <a:t>- Dijkstra's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Package Loading: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(</m:t>
                    </m:r>
                    <m:func>
                      <m:func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4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IN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400" dirty="0"/>
                  <a:t>- Greedy Knapsack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IN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2400" dirty="0"/>
                  <a:t>Space Complexity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²)</m:t>
                    </m:r>
                  </m:oMath>
                </a14:m>
                <a:r>
                  <a:rPr lang="en-IN" sz="2400" dirty="0"/>
                  <a:t> for distance matrix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/>
                  <a:t> for path storage</a:t>
                </a:r>
              </a:p>
              <a:p>
                <a:pPr lvl="1"/>
                <a:endParaRPr lang="en-IN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2400" dirty="0"/>
                  <a:t>Scalability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Pre-computation of distances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Modular design for easy updates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Support for dynamic graph changes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9D1F7D-15DD-7517-A2D0-646A17970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04" y="1529542"/>
                <a:ext cx="10806545" cy="4893647"/>
              </a:xfrm>
              <a:prstGeom prst="rect">
                <a:avLst/>
              </a:prstGeom>
              <a:blipFill>
                <a:blip r:embed="rId2"/>
                <a:stretch>
                  <a:fillRect l="-790" t="-996" b="-18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907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FBA4E-42FD-0550-9924-FA41039CC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C8F0E2-347D-7FF3-0A88-1647EF7FE678}"/>
              </a:ext>
            </a:extLst>
          </p:cNvPr>
          <p:cNvSpPr txBox="1"/>
          <p:nvPr/>
        </p:nvSpPr>
        <p:spPr>
          <a:xfrm>
            <a:off x="515284" y="355978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Example Execution Trace</a:t>
            </a:r>
            <a:endParaRPr lang="en-IN" sz="2800" dirty="0"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E532C-348E-C900-C443-4C9D5B4F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0" y="1121778"/>
            <a:ext cx="11856559" cy="2064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69BE11-BC30-86A5-6556-3DDA31E80ECC}"/>
              </a:ext>
            </a:extLst>
          </p:cNvPr>
          <p:cNvSpPr txBox="1"/>
          <p:nvPr/>
        </p:nvSpPr>
        <p:spPr>
          <a:xfrm>
            <a:off x="390699" y="3429001"/>
            <a:ext cx="27847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Performance </a:t>
            </a:r>
            <a:br>
              <a:rPr lang="en-US" sz="2800" dirty="0">
                <a:latin typeface="Georgia" panose="02040502050405020303" pitchFamily="18" charset="0"/>
              </a:rPr>
            </a:br>
            <a:r>
              <a:rPr lang="en-US" sz="2800" dirty="0">
                <a:latin typeface="Georgia" panose="02040502050405020303" pitchFamily="18" charset="0"/>
              </a:rPr>
              <a:t>Analysis </a:t>
            </a:r>
            <a:br>
              <a:rPr lang="en-US" sz="2800" dirty="0">
                <a:latin typeface="Georgia" panose="02040502050405020303" pitchFamily="18" charset="0"/>
              </a:rPr>
            </a:br>
            <a:r>
              <a:rPr lang="en-US" sz="2800" dirty="0">
                <a:latin typeface="Georgia" panose="02040502050405020303" pitchFamily="18" charset="0"/>
              </a:rPr>
              <a:t>Dashboard</a:t>
            </a:r>
            <a:endParaRPr lang="en-IN" sz="2800" dirty="0">
              <a:latin typeface="Georgia" panose="020405020504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479333-6C87-9BB4-554F-208DFCECE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68" y="3512120"/>
            <a:ext cx="4380912" cy="308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71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66A7E-23E6-5302-83FE-3C1B6B973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04D938-54C6-B360-E46D-BB60A87E7954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Testing and Edge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686A7-69C7-0524-4FB3-4A45448ACCE7}"/>
              </a:ext>
            </a:extLst>
          </p:cNvPr>
          <p:cNvSpPr txBox="1"/>
          <p:nvPr/>
        </p:nvSpPr>
        <p:spPr>
          <a:xfrm>
            <a:off x="590204" y="1529542"/>
            <a:ext cx="108065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Graph Scenarios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Disconnected components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Single warehouse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Limited gas stations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Dead ends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Capacity Constraints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Full capacity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Empty tank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Minimal remaining capacity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Maximum load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Route Challenges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No feasible path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Multiple equal-length paths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Forced refueling points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Circular routes</a:t>
            </a:r>
          </a:p>
        </p:txBody>
      </p:sp>
    </p:spTree>
    <p:extLst>
      <p:ext uri="{BB962C8B-B14F-4D97-AF65-F5344CB8AC3E}">
        <p14:creationId xmlns:p14="http://schemas.microsoft.com/office/powerpoint/2010/main" val="1664619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8B246-E15E-1998-C388-3B94E7BF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57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Solving Toy Examples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F17BBC-1813-3BBD-F630-FF46339C2C24}"/>
              </a:ext>
            </a:extLst>
          </p:cNvPr>
          <p:cNvSpPr txBox="1"/>
          <p:nvPr/>
        </p:nvSpPr>
        <p:spPr>
          <a:xfrm>
            <a:off x="181896" y="1189704"/>
            <a:ext cx="1182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Case 1: General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515ED-78C7-2F18-F0E9-5AB99EFB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48" y="1754387"/>
            <a:ext cx="10514256" cy="47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15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B39CCC-F2C2-D4B1-11A4-7546CCA95A51}"/>
              </a:ext>
            </a:extLst>
          </p:cNvPr>
          <p:cNvSpPr txBox="1"/>
          <p:nvPr/>
        </p:nvSpPr>
        <p:spPr>
          <a:xfrm>
            <a:off x="76018" y="314633"/>
            <a:ext cx="4702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Case 2: Items to deliver at warehouse						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6F1D9-2364-63DF-B682-F9F9C60D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3" y="1010125"/>
            <a:ext cx="4320914" cy="2911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B42C1-E6E2-888C-6160-230E5A4240B4}"/>
              </a:ext>
            </a:extLst>
          </p:cNvPr>
          <p:cNvSpPr txBox="1"/>
          <p:nvPr/>
        </p:nvSpPr>
        <p:spPr>
          <a:xfrm>
            <a:off x="6885221" y="314633"/>
            <a:ext cx="5230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Case 3: Van weight capacity = 0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A2FE7D-17E8-AD17-F6E1-2219107E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06" y="892138"/>
            <a:ext cx="4208631" cy="34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AA68-3741-8EDD-CD83-C486E0AF3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753465" cy="66726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 panose="02040502050405020303" pitchFamily="18" charset="0"/>
              </a:rPr>
              <a:t>Case 4: No refills required</a:t>
            </a:r>
            <a:endParaRPr lang="en-IN" sz="1800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AB042-9577-0B73-7D76-8FA9ECC61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06" y="1032388"/>
            <a:ext cx="5235394" cy="3398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CB8012-245B-7ECE-5610-A24A52BD6C53}"/>
              </a:ext>
            </a:extLst>
          </p:cNvPr>
          <p:cNvSpPr txBox="1"/>
          <p:nvPr/>
        </p:nvSpPr>
        <p:spPr>
          <a:xfrm>
            <a:off x="7138219" y="511277"/>
            <a:ext cx="461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Case 5: Source= Final Point</a:t>
            </a:r>
            <a:endParaRPr lang="en-IN" dirty="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ED15F-CB16-9B6A-6ED2-7F4FA3E84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85" y="1032388"/>
            <a:ext cx="4961050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53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FBFD-620B-560E-7A3C-5E661245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D0AC11-7DC8-072B-C3A3-86F9D0236C2C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Future Enhancements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6B109D-7ED8-EB7A-0D6B-1EF61A6CC0A4}"/>
              </a:ext>
            </a:extLst>
          </p:cNvPr>
          <p:cNvSpPr txBox="1"/>
          <p:nvPr/>
        </p:nvSpPr>
        <p:spPr>
          <a:xfrm>
            <a:off x="590204" y="1529542"/>
            <a:ext cx="10806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Dynamic traffic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Time window constraints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Multiple vehicle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Real-time route adjustments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Machine learning for demand prediction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Environmental impact optimization</a:t>
            </a:r>
          </a:p>
        </p:txBody>
      </p:sp>
    </p:spTree>
    <p:extLst>
      <p:ext uri="{BB962C8B-B14F-4D97-AF65-F5344CB8AC3E}">
        <p14:creationId xmlns:p14="http://schemas.microsoft.com/office/powerpoint/2010/main" val="457401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FE587-FCCA-6DB5-667C-4BCEF4CA2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F0E68F6-040B-1F93-D5F7-41F21866EF41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Work Distribution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C64DDE-87DE-138B-6D17-AE0E149C6588}"/>
              </a:ext>
            </a:extLst>
          </p:cNvPr>
          <p:cNvSpPr txBox="1"/>
          <p:nvPr/>
        </p:nvSpPr>
        <p:spPr>
          <a:xfrm>
            <a:off x="598155" y="1529542"/>
            <a:ext cx="108065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Anvesha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Contributed ideas, helped redefine the problem scope and collaborated initial design.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Assisted with algorithm selection, tested code on sample data for validation.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Drafted technical report, created system architecture and interpreted the flow of code diagrammatically on flowcharts.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Debugged and improved code quality by redefining structure and global parameters for better modularity.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Pratyush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Started the ideation of the problem, identified key constraints and formulated the route optimization challenge.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Tried out relevant algorithms and implemented the main one’s in C++ 20, and optimized using different algorithmic techniques.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</a:rPr>
              <a:t>Prepared visual aids and worked on PowerPoint presentation.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2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EB4E-7FBE-680C-AB83-5BB308A6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9210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References</a:t>
            </a:r>
            <a:endParaRPr lang="en-IN" dirty="0">
              <a:latin typeface="Georgia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7389E-84B0-1325-01A1-CC2C666EE4EF}"/>
              </a:ext>
            </a:extLst>
          </p:cNvPr>
          <p:cNvSpPr txBox="1"/>
          <p:nvPr/>
        </p:nvSpPr>
        <p:spPr>
          <a:xfrm>
            <a:off x="383458" y="1504336"/>
            <a:ext cx="114250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GeeksforGeeks</a:t>
            </a:r>
            <a:r>
              <a:rPr lang="en-IN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 (2018). </a:t>
            </a:r>
            <a:r>
              <a:rPr lang="en-IN" b="0" i="1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Dijsktra’s</a:t>
            </a:r>
            <a:r>
              <a:rPr lang="en-IN" b="0" i="1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 algorithm</a:t>
            </a:r>
            <a:r>
              <a:rPr lang="en-IN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. [online] </a:t>
            </a:r>
            <a:r>
              <a:rPr lang="en-IN" b="0" i="0" dirty="0" err="1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GeeksforGeeks</a:t>
            </a:r>
            <a:r>
              <a:rPr lang="en-IN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  <a:t>. Available at: </a:t>
            </a:r>
            <a:r>
              <a:rPr lang="en-IN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  <a:hlinkClick r:id="rId2"/>
              </a:rPr>
              <a:t>https://www.geeksforgeeks.org/dijkstras-shortest-path-algorithm-greedy-algo-7/</a:t>
            </a:r>
            <a:br>
              <a:rPr lang="en-IN" b="0" i="0" dirty="0">
                <a:solidFill>
                  <a:srgbClr val="2C3E50"/>
                </a:solidFill>
                <a:effectLst/>
                <a:latin typeface="Calibri" panose="020F0502020204030204" pitchFamily="34" charset="0"/>
              </a:rPr>
            </a:br>
            <a:endParaRPr lang="en-IN" dirty="0">
              <a:solidFill>
                <a:srgbClr val="2C3E50"/>
              </a:solidFill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cp-algorithms.com. (n.d.). </a:t>
            </a:r>
            <a:r>
              <a:rPr lang="en-IN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Floyd-Warshall Algorithm - Algorithms for Competitive Programming</a:t>
            </a: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Available at: </a:t>
            </a: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https://cp-algorithms.com/graph/all-pair-shortest-path-floyd-warshall.html</a:t>
            </a: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b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IN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GeeksForGeeks</a:t>
            </a: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(2012). </a:t>
            </a:r>
            <a:r>
              <a:rPr lang="en-IN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0-1 Knapsack Problem | DP-10</a:t>
            </a: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GeeksforGeeks</a:t>
            </a: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Available at: </a:t>
            </a: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4"/>
              </a:rPr>
              <a:t>https://www.geeksforgeeks.org/0-1-knapsack-problem-dp-10/</a:t>
            </a: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b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IN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Wikipedia Contributors (2019). </a:t>
            </a:r>
            <a:r>
              <a:rPr lang="en-IN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Greedy algorithm</a:t>
            </a:r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[online] Wikipedia. Available at: https://en.wikipedia.org/wiki/Greedy_algorithm.</a:t>
            </a: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  <a:b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b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IN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IN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2C3E5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06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62A26-F1F3-3ED1-5AE6-2EADF17B0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90324E2-2C2F-56E7-C40D-AD0BA3D94F9A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System Components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E02BF-19E6-FF4D-2D9D-082C7A5EBE9C}"/>
              </a:ext>
            </a:extLst>
          </p:cNvPr>
          <p:cNvSpPr txBox="1"/>
          <p:nvPr/>
        </p:nvSpPr>
        <p:spPr>
          <a:xfrm>
            <a:off x="590204" y="1529542"/>
            <a:ext cx="10806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Warehouse Selection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Package Loading </a:t>
            </a:r>
            <a:br>
              <a:rPr lang="en-US" sz="2800" dirty="0">
                <a:latin typeface="Georgia" panose="02040502050405020303" pitchFamily="18" charset="0"/>
              </a:rPr>
            </a:br>
            <a:r>
              <a:rPr lang="en-US" sz="2800" dirty="0">
                <a:latin typeface="Georgia" panose="02040502050405020303" pitchFamily="18" charset="0"/>
              </a:rPr>
              <a:t>Optimization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Route Planning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Fuel Management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Georgia" panose="02040502050405020303" pitchFamily="18" charset="0"/>
              </a:rPr>
              <a:t>Path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44F51-C58F-0DE7-C460-514DD197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032" y="1529542"/>
            <a:ext cx="7316577" cy="412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92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F2EC4-DEAE-1B2D-DC02-5F603C8ED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B3885F-8B74-6DE1-D7DF-BFB69ED9E503}"/>
              </a:ext>
            </a:extLst>
          </p:cNvPr>
          <p:cNvSpPr txBox="1"/>
          <p:nvPr/>
        </p:nvSpPr>
        <p:spPr>
          <a:xfrm>
            <a:off x="4695305" y="2721114"/>
            <a:ext cx="2801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Thank You</a:t>
            </a:r>
            <a:endParaRPr lang="en-IN" sz="4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27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0FAEF-C2AD-0BE5-38FF-012BDC7D2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9010EC-83F5-A660-DED6-10FBE4BA9A49}"/>
              </a:ext>
            </a:extLst>
          </p:cNvPr>
          <p:cNvSpPr txBox="1"/>
          <p:nvPr/>
        </p:nvSpPr>
        <p:spPr>
          <a:xfrm>
            <a:off x="3358342" y="3175462"/>
            <a:ext cx="5336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</a:rPr>
              <a:t>Algorithms Discussion</a:t>
            </a:r>
            <a:endParaRPr lang="en-IN" sz="4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3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E17A5-55CE-2E02-26F8-486A6202D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6C4625-383E-DEAA-BDAE-C2BD51C8F7D8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Key Algorithms &amp; Techniques Used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44FB2-1BCE-C815-9823-A593C7288ABD}"/>
              </a:ext>
            </a:extLst>
          </p:cNvPr>
          <p:cNvSpPr txBox="1"/>
          <p:nvPr/>
        </p:nvSpPr>
        <p:spPr>
          <a:xfrm>
            <a:off x="590204" y="1529542"/>
            <a:ext cx="10806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Georgia" panose="02040502050405020303" pitchFamily="18" charset="0"/>
              </a:rPr>
              <a:t>Floyd-</a:t>
            </a:r>
            <a:r>
              <a:rPr lang="en-IN" sz="2400" dirty="0" err="1">
                <a:latin typeface="Georgia" panose="02040502050405020303" pitchFamily="18" charset="0"/>
              </a:rPr>
              <a:t>Warshall</a:t>
            </a:r>
            <a:r>
              <a:rPr lang="en-IN" sz="2400" dirty="0">
                <a:latin typeface="Georgia" panose="02040502050405020303" pitchFamily="18" charset="0"/>
              </a:rPr>
              <a:t>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Georgia" panose="02040502050405020303" pitchFamily="18" charset="0"/>
              </a:rPr>
              <a:t>Greedy Knapsack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Georgia" panose="02040502050405020303" pitchFamily="18" charset="0"/>
              </a:rPr>
              <a:t>Dijkstra's Algorithm</a:t>
            </a:r>
          </a:p>
          <a:p>
            <a:endParaRPr lang="en-IN" sz="2400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BE8A-ED8E-B87B-CDFC-DBDFB6BB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52" y="179550"/>
            <a:ext cx="5307591" cy="3015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6C56E9-4F05-EC11-6FDE-D56948031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59" y="4016923"/>
            <a:ext cx="6900689" cy="26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FC3BA-DE7D-C708-ED70-68032F0CF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AB41569-0708-CD39-DFB9-E04B7310DAE9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Floyd-</a:t>
            </a:r>
            <a:r>
              <a:rPr lang="en-US" sz="2800" dirty="0" err="1">
                <a:latin typeface="Georgia" panose="02040502050405020303" pitchFamily="18" charset="0"/>
              </a:rPr>
              <a:t>Warshall</a:t>
            </a:r>
            <a:r>
              <a:rPr lang="en-US" sz="2800" dirty="0">
                <a:latin typeface="Georgia" panose="02040502050405020303" pitchFamily="18" charset="0"/>
              </a:rPr>
              <a:t> Algorithm</a:t>
            </a:r>
            <a:endParaRPr lang="en-IN" sz="28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50D149-8B43-BDDC-BB31-1F6E272BE600}"/>
                  </a:ext>
                </a:extLst>
              </p:cNvPr>
              <p:cNvSpPr txBox="1"/>
              <p:nvPr/>
            </p:nvSpPr>
            <p:spPr>
              <a:xfrm>
                <a:off x="590204" y="1529542"/>
                <a:ext cx="1080654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Purpose</a:t>
                </a:r>
                <a:r>
                  <a:rPr lang="en-US" dirty="0"/>
                  <a:t>: Calculate all-pairs shortest paths between nodes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IN" b="1" dirty="0"/>
                  <a:t>Why Chosen</a:t>
                </a:r>
                <a:r>
                  <a:rPr lang="en-IN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Handles negative edges (unlike Dijkstra's)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Pre-computes all shortest paths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³)</m:t>
                    </m:r>
                  </m:oMath>
                </a14:m>
                <a:r>
                  <a:rPr lang="en-US" dirty="0"/>
                  <a:t> complexity but only computed once and will be reused for subproblems occurring later on during execution</a:t>
                </a:r>
                <a:br>
                  <a:rPr lang="en-US" dirty="0"/>
                </a:br>
                <a:endParaRPr lang="en-US" dirty="0"/>
              </a:p>
              <a:p>
                <a:r>
                  <a:rPr lang="en-IN" b="1" dirty="0"/>
                  <a:t>Alternative Options</a:t>
                </a:r>
                <a:r>
                  <a:rPr lang="en-IN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Running Dijkstra V times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² </m:t>
                    </m:r>
                    <m:r>
                      <m:rPr>
                        <m:sty m:val="p"/>
                      </m:rPr>
                      <a:rPr lang="en-I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I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50D149-8B43-BDDC-BB31-1F6E272BE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04" y="1529542"/>
                <a:ext cx="10806545" cy="3139321"/>
              </a:xfrm>
              <a:prstGeom prst="rect">
                <a:avLst/>
              </a:prstGeom>
              <a:blipFill>
                <a:blip r:embed="rId2"/>
                <a:stretch>
                  <a:fillRect l="-508" t="-11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46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F0EE3-0FDF-C466-6CEC-492FC04F9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EA72F19-FDCA-39A2-9664-518A666DDC02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Floyd-</a:t>
            </a:r>
            <a:r>
              <a:rPr lang="en-US" sz="2800" dirty="0" err="1">
                <a:latin typeface="Georgia" panose="02040502050405020303" pitchFamily="18" charset="0"/>
              </a:rPr>
              <a:t>Warshall</a:t>
            </a:r>
            <a:r>
              <a:rPr lang="en-US" sz="2800" dirty="0">
                <a:latin typeface="Georgia" panose="02040502050405020303" pitchFamily="18" charset="0"/>
              </a:rPr>
              <a:t> Algorithm</a:t>
            </a:r>
            <a:endParaRPr lang="en-IN" sz="2800" dirty="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5F901F-B528-CF6D-C294-6B62D04FE83E}"/>
              </a:ext>
            </a:extLst>
          </p:cNvPr>
          <p:cNvSpPr txBox="1"/>
          <p:nvPr/>
        </p:nvSpPr>
        <p:spPr>
          <a:xfrm>
            <a:off x="590204" y="1529542"/>
            <a:ext cx="10806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Pseudocode</a:t>
            </a:r>
            <a:r>
              <a:rPr lang="en-IN" dirty="0"/>
              <a:t>:</a:t>
            </a:r>
            <a:br>
              <a:rPr lang="en-IN" dirty="0"/>
            </a:br>
            <a:br>
              <a:rPr lang="en-IN" dirty="0"/>
            </a:br>
            <a:r>
              <a:rPr lang="en-IN" dirty="0">
                <a:latin typeface="Consolas" panose="020B0609020204030204" pitchFamily="49" charset="0"/>
              </a:rPr>
              <a:t>function </a:t>
            </a:r>
            <a:r>
              <a:rPr lang="en-IN" dirty="0" err="1">
                <a:latin typeface="Consolas" panose="020B0609020204030204" pitchFamily="49" charset="0"/>
              </a:rPr>
              <a:t>floydWarshall</a:t>
            </a:r>
            <a:r>
              <a:rPr lang="en-IN" dirty="0">
                <a:latin typeface="Consolas" panose="020B0609020204030204" pitchFamily="49" charset="0"/>
              </a:rPr>
              <a:t>(graph):</a:t>
            </a:r>
          </a:p>
          <a:p>
            <a:r>
              <a:rPr lang="en-IN" dirty="0">
                <a:latin typeface="Consolas" panose="020B0609020204030204" pitchFamily="49" charset="0"/>
              </a:rPr>
              <a:t>    for k = 1 to V:</a:t>
            </a:r>
          </a:p>
          <a:p>
            <a:r>
              <a:rPr lang="en-IN" dirty="0">
                <a:latin typeface="Consolas" panose="020B0609020204030204" pitchFamily="49" charset="0"/>
              </a:rPr>
              <a:t>        for </a:t>
            </a:r>
            <a:r>
              <a:rPr lang="en-IN" dirty="0" err="1">
                <a:latin typeface="Consolas" panose="020B0609020204030204" pitchFamily="49" charset="0"/>
              </a:rPr>
              <a:t>i</a:t>
            </a:r>
            <a:r>
              <a:rPr lang="en-IN" dirty="0">
                <a:latin typeface="Consolas" panose="020B0609020204030204" pitchFamily="49" charset="0"/>
              </a:rPr>
              <a:t> = 1 to V:</a:t>
            </a:r>
          </a:p>
          <a:p>
            <a:r>
              <a:rPr lang="en-IN" dirty="0">
                <a:latin typeface="Consolas" panose="020B0609020204030204" pitchFamily="49" charset="0"/>
              </a:rPr>
              <a:t>            for j = 1 to V:</a:t>
            </a:r>
          </a:p>
          <a:p>
            <a:r>
              <a:rPr lang="en-IN" dirty="0">
                <a:latin typeface="Consolas" panose="020B0609020204030204" pitchFamily="49" charset="0"/>
              </a:rPr>
              <a:t>                </a:t>
            </a:r>
            <a:r>
              <a:rPr lang="en-IN" dirty="0" err="1">
                <a:latin typeface="Consolas" panose="020B0609020204030204" pitchFamily="49" charset="0"/>
              </a:rPr>
              <a:t>dist</a:t>
            </a:r>
            <a:r>
              <a:rPr lang="en-IN" dirty="0">
                <a:latin typeface="Consolas" panose="020B0609020204030204" pitchFamily="49" charset="0"/>
              </a:rPr>
              <a:t>[</a:t>
            </a:r>
            <a:r>
              <a:rPr lang="en-IN" dirty="0" err="1">
                <a:latin typeface="Consolas" panose="020B0609020204030204" pitchFamily="49" charset="0"/>
              </a:rPr>
              <a:t>i</a:t>
            </a:r>
            <a:r>
              <a:rPr lang="en-IN" dirty="0">
                <a:latin typeface="Consolas" panose="020B0609020204030204" pitchFamily="49" charset="0"/>
              </a:rPr>
              <a:t>][j] = min(</a:t>
            </a:r>
            <a:r>
              <a:rPr lang="en-IN" dirty="0" err="1">
                <a:latin typeface="Consolas" panose="020B0609020204030204" pitchFamily="49" charset="0"/>
              </a:rPr>
              <a:t>dist</a:t>
            </a:r>
            <a:r>
              <a:rPr lang="en-IN" dirty="0">
                <a:latin typeface="Consolas" panose="020B0609020204030204" pitchFamily="49" charset="0"/>
              </a:rPr>
              <a:t>[</a:t>
            </a:r>
            <a:r>
              <a:rPr lang="en-IN" dirty="0" err="1">
                <a:latin typeface="Consolas" panose="020B0609020204030204" pitchFamily="49" charset="0"/>
              </a:rPr>
              <a:t>i</a:t>
            </a:r>
            <a:r>
              <a:rPr lang="en-IN" dirty="0">
                <a:latin typeface="Consolas" panose="020B0609020204030204" pitchFamily="49" charset="0"/>
              </a:rPr>
              <a:t>][j], </a:t>
            </a:r>
            <a:r>
              <a:rPr lang="en-IN" dirty="0" err="1">
                <a:latin typeface="Consolas" panose="020B0609020204030204" pitchFamily="49" charset="0"/>
              </a:rPr>
              <a:t>dist</a:t>
            </a:r>
            <a:r>
              <a:rPr lang="en-IN" dirty="0">
                <a:latin typeface="Consolas" panose="020B0609020204030204" pitchFamily="49" charset="0"/>
              </a:rPr>
              <a:t>[</a:t>
            </a:r>
            <a:r>
              <a:rPr lang="en-IN" dirty="0" err="1">
                <a:latin typeface="Consolas" panose="020B0609020204030204" pitchFamily="49" charset="0"/>
              </a:rPr>
              <a:t>i</a:t>
            </a:r>
            <a:r>
              <a:rPr lang="en-IN" dirty="0">
                <a:latin typeface="Consolas" panose="020B0609020204030204" pitchFamily="49" charset="0"/>
              </a:rPr>
              <a:t>][k] + </a:t>
            </a:r>
            <a:r>
              <a:rPr lang="en-IN" dirty="0" err="1">
                <a:latin typeface="Consolas" panose="020B0609020204030204" pitchFamily="49" charset="0"/>
              </a:rPr>
              <a:t>dist</a:t>
            </a:r>
            <a:r>
              <a:rPr lang="en-IN" dirty="0">
                <a:latin typeface="Consolas" panose="020B0609020204030204" pitchFamily="49" charset="0"/>
              </a:rPr>
              <a:t>[k][j])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7D68D-374C-9D30-9DBF-77B19E6B6C8E}"/>
              </a:ext>
            </a:extLst>
          </p:cNvPr>
          <p:cNvSpPr txBox="1"/>
          <p:nvPr/>
        </p:nvSpPr>
        <p:spPr>
          <a:xfrm>
            <a:off x="616776" y="4548146"/>
            <a:ext cx="10958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algorithm iteratively updates the shortest paths between all pairs of nodes by checking if a path through an intermediate node offers a shorter path than the previously known direct path.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645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BE1C4-E8BA-6EF0-FBD4-860E9444C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836237-BCFA-04FC-0C14-23573333D42D}"/>
              </a:ext>
            </a:extLst>
          </p:cNvPr>
          <p:cNvSpPr txBox="1"/>
          <p:nvPr/>
        </p:nvSpPr>
        <p:spPr>
          <a:xfrm>
            <a:off x="515284" y="532751"/>
            <a:ext cx="745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Greedy Knapsack Algorithm</a:t>
            </a:r>
            <a:endParaRPr lang="en-IN" sz="28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1953AD-AF8B-C07F-5737-958D4524EDCC}"/>
                  </a:ext>
                </a:extLst>
              </p:cNvPr>
              <p:cNvSpPr txBox="1"/>
              <p:nvPr/>
            </p:nvSpPr>
            <p:spPr>
              <a:xfrm>
                <a:off x="590204" y="1529542"/>
                <a:ext cx="10806545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Purpose</a:t>
                </a:r>
                <a:r>
                  <a:rPr lang="en-US" sz="2400" dirty="0"/>
                  <a:t>: Optimize package loading based on weight constraints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IN" sz="2400" b="1" dirty="0"/>
                  <a:t>Why Chosen</a:t>
                </a:r>
                <a:r>
                  <a:rPr lang="en-IN" sz="2400" dirty="0"/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Fast O(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 complexity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Simple implementation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Good approximation for weight-based optimization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Suitable for real-time decisions</a:t>
                </a:r>
              </a:p>
              <a:p>
                <a:endParaRPr lang="en-IN" sz="2400" dirty="0"/>
              </a:p>
              <a:p>
                <a:r>
                  <a:rPr lang="en-IN" sz="2400" b="1" dirty="0"/>
                  <a:t>Alternative Options</a:t>
                </a:r>
                <a:r>
                  <a:rPr lang="en-IN" sz="2400" dirty="0"/>
                  <a:t>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Dynamic Programming Knapsack (optimal but O(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/>
                  <a:t>) complexity)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Branch and Bound (optimal but exponential worst case)</a:t>
                </a:r>
              </a:p>
              <a:p>
                <a:endParaRPr lang="en-IN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1953AD-AF8B-C07F-5737-958D4524E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04" y="1529542"/>
                <a:ext cx="10806545" cy="4431983"/>
              </a:xfrm>
              <a:prstGeom prst="rect">
                <a:avLst/>
              </a:prstGeom>
              <a:blipFill>
                <a:blip r:embed="rId2"/>
                <a:stretch>
                  <a:fillRect l="-902" t="-11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691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294</TotalTime>
  <Words>2114</Words>
  <Application>Microsoft Office PowerPoint</Application>
  <PresentationFormat>Widescreen</PresentationFormat>
  <Paragraphs>338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Book Antiqua</vt:lpstr>
      <vt:lpstr>Calibri</vt:lpstr>
      <vt:lpstr>Calibri Light</vt:lpstr>
      <vt:lpstr>Cambria Math</vt:lpstr>
      <vt:lpstr>Consolas</vt:lpstr>
      <vt:lpstr>Georgia</vt:lpstr>
      <vt:lpstr>Wingdings</vt:lpstr>
      <vt:lpstr>Office Theme</vt:lpstr>
      <vt:lpstr>OPTIMIZING DELIVERY ROUTES FOR COST EFFECTIVE  AND EFFICIENT PACKAGE DELIVERY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Solving Toy Examples</vt:lpstr>
      <vt:lpstr>PowerPoint Presentation</vt:lpstr>
      <vt:lpstr>Case 4: No refills required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pratyush dubey</dc:creator>
  <cp:lastModifiedBy>Ashlesha Churi</cp:lastModifiedBy>
  <cp:revision>5</cp:revision>
  <dcterms:created xsi:type="dcterms:W3CDTF">2024-11-10T13:19:50Z</dcterms:created>
  <dcterms:modified xsi:type="dcterms:W3CDTF">2024-11-11T11:21:00Z</dcterms:modified>
</cp:coreProperties>
</file>